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8" r:id="rId3"/>
    <p:sldMasterId id="2147483888" r:id="rId4"/>
  </p:sldMasterIdLst>
  <p:notesMasterIdLst>
    <p:notesMasterId r:id="rId47"/>
  </p:notesMasterIdLst>
  <p:handoutMasterIdLst>
    <p:handoutMasterId r:id="rId48"/>
  </p:handoutMasterIdLst>
  <p:sldIdLst>
    <p:sldId id="370" r:id="rId5"/>
    <p:sldId id="451" r:id="rId6"/>
    <p:sldId id="452" r:id="rId7"/>
    <p:sldId id="450" r:id="rId8"/>
    <p:sldId id="397" r:id="rId9"/>
    <p:sldId id="399" r:id="rId10"/>
    <p:sldId id="400" r:id="rId11"/>
    <p:sldId id="401" r:id="rId12"/>
    <p:sldId id="448" r:id="rId13"/>
    <p:sldId id="435" r:id="rId14"/>
    <p:sldId id="436" r:id="rId15"/>
    <p:sldId id="437" r:id="rId16"/>
    <p:sldId id="440" r:id="rId17"/>
    <p:sldId id="443" r:id="rId18"/>
    <p:sldId id="442" r:id="rId19"/>
    <p:sldId id="439" r:id="rId20"/>
    <p:sldId id="449" r:id="rId21"/>
    <p:sldId id="371" r:id="rId22"/>
    <p:sldId id="389" r:id="rId23"/>
    <p:sldId id="373" r:id="rId24"/>
    <p:sldId id="391" r:id="rId25"/>
    <p:sldId id="374" r:id="rId26"/>
    <p:sldId id="453" r:id="rId27"/>
    <p:sldId id="454" r:id="rId28"/>
    <p:sldId id="447" r:id="rId29"/>
    <p:sldId id="392" r:id="rId30"/>
    <p:sldId id="377" r:id="rId31"/>
    <p:sldId id="445" r:id="rId32"/>
    <p:sldId id="390" r:id="rId33"/>
    <p:sldId id="378" r:id="rId34"/>
    <p:sldId id="379" r:id="rId35"/>
    <p:sldId id="380" r:id="rId36"/>
    <p:sldId id="384" r:id="rId37"/>
    <p:sldId id="446" r:id="rId38"/>
    <p:sldId id="381" r:id="rId39"/>
    <p:sldId id="382" r:id="rId40"/>
    <p:sldId id="383" r:id="rId41"/>
    <p:sldId id="455" r:id="rId42"/>
    <p:sldId id="456" r:id="rId43"/>
    <p:sldId id="394" r:id="rId44"/>
    <p:sldId id="393" r:id="rId45"/>
    <p:sldId id="395" r:id="rId4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B1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6978" autoAdjust="0"/>
  </p:normalViewPr>
  <p:slideViewPr>
    <p:cSldViewPr>
      <p:cViewPr varScale="1">
        <p:scale>
          <a:sx n="58" d="100"/>
          <a:sy n="58" d="100"/>
        </p:scale>
        <p:origin x="17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18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r">
              <a:defRPr sz="1200"/>
            </a:lvl1pPr>
          </a:lstStyle>
          <a:p>
            <a:fld id="{0E63355B-2AFA-4437-BB93-8D0328A59B8A}" type="datetime1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2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l">
              <a:defRPr sz="1200"/>
            </a:lvl1pPr>
          </a:lstStyle>
          <a:p>
            <a:r>
              <a:rPr lang="en-US" smtClean="0"/>
              <a:t>Chapter 30 - 31 Stars &amp; Universe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r">
              <a:defRPr sz="1200"/>
            </a:lvl1pPr>
          </a:lstStyle>
          <a:p>
            <a:fld id="{49B4A152-7276-4A8E-A475-8762CCDE3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91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r">
              <a:defRPr sz="1200"/>
            </a:lvl1pPr>
          </a:lstStyle>
          <a:p>
            <a:fld id="{E9C8332C-3EF5-4374-944F-DAE843214D24}" type="datetime1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3" tIns="47102" rIns="94203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3" tIns="47102" rIns="94203" bIns="471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2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l">
              <a:defRPr sz="1200"/>
            </a:lvl1pPr>
          </a:lstStyle>
          <a:p>
            <a:r>
              <a:rPr lang="en-US" smtClean="0"/>
              <a:t>Chapter 30 - 31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r">
              <a:defRPr sz="1200"/>
            </a:lvl1pPr>
          </a:lstStyle>
          <a:p>
            <a:fld id="{0DAB4295-BA7B-4BA7-804A-42B16EAD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7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CE4E06-A9EA-409A-9A05-1FE32D9E2E3A}" type="datetime1">
              <a:rPr lang="en-US" altLang="en-US" smtClean="0">
                <a:solidFill>
                  <a:srgbClr val="000000"/>
                </a:solidFill>
              </a:rPr>
              <a:t>2/21/2018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Chapter 30 - 31 Stars &amp; Universe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80D7F9-6A3B-4C4A-93B8-5001E7BEF845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312738"/>
            <a:ext cx="4268787" cy="32019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CE4E06-A9EA-409A-9A05-1FE32D9E2E3A}" type="datetime1">
              <a:rPr lang="en-US" altLang="en-US" smtClean="0">
                <a:solidFill>
                  <a:srgbClr val="000000"/>
                </a:solidFill>
              </a:rPr>
              <a:t>2/21/2018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Chapter 30 - 31 Stars &amp; Universe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30" indent="-285666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63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8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92" indent="-228532" defTabSz="9411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58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22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87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53" indent="-228532" defTabSz="9411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80D7F9-6A3B-4C4A-93B8-5001E7BEF845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312738"/>
            <a:ext cx="4268787" cy="32019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6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E6017D6-D10D-4717-B878-72712CE804EA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Chapter 30 - 31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DDA0-27E4-4ED4-BCC6-91DF6A438069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5117BB-462C-48E8-B553-BA29ED755CB5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Chapter 30 - 31 Stars &amp; Universe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BC5A7E-A457-42DC-B5E8-9B481B2A6E07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D83384-BFBE-46AB-920A-B9E57A8788AC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Chapter 30 - 31 Stars &amp; Universe</a:t>
            </a: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932" indent="-293051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2202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08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963" indent="-234440" defTabSz="96543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844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7725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660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5486" indent="-234440" defTabSz="965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DF0EB8-8288-4FF6-9863-94C14E11E3F6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2600" y="234950"/>
            <a:ext cx="3544888" cy="265906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5FFD-2983-4844-8185-E0A74083D032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Chapter 30 - 31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DDA0-27E4-4ED4-BCC6-91DF6A438069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1071472-2AE4-4CB8-9266-C6A6C322E15F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30 - 31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4295-BA7B-4BA7-804A-42B16EADA9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CA53684-CAE2-41FC-AFD8-B5938FD47C2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A218-475B-4A19-93A5-89E1155B947C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3E53B-3F96-4916-91DD-92AD56CB90FF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01772F5-0D0A-4E5D-9A70-C85DD28DB5D0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D68CDE6-886F-4323-BFA3-687F7111A2D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0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8133080" cy="364920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791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914400" indent="-457200">
              <a:buFont typeface="+mj-lt"/>
              <a:buAutoNum type="arabicPeriod"/>
              <a:defRPr sz="2000">
                <a:latin typeface="Franklin Gothic Medium" panose="020B0603020102020204" pitchFamily="34" charset="0"/>
              </a:defRPr>
            </a:lvl2pPr>
            <a:lvl3pPr marL="1257300" indent="-342900">
              <a:buFont typeface="+mj-lt"/>
              <a:buAutoNum type="alphaUcPeriod"/>
              <a:defRPr sz="2000">
                <a:latin typeface="Franklin Gothic Medium" panose="020B0603020102020204" pitchFamily="34" charset="0"/>
              </a:defRPr>
            </a:lvl3pPr>
            <a:lvl4pPr marL="1771650" indent="-400050">
              <a:buFont typeface="+mj-lt"/>
              <a:buAutoNum type="romanUcPeriod"/>
              <a:defRPr sz="2000">
                <a:latin typeface="Franklin Gothic Medium" panose="020B0603020102020204" pitchFamily="34" charset="0"/>
              </a:defRPr>
            </a:lvl4pPr>
            <a:lvl5pPr marL="2000250" indent="-171450">
              <a:buFont typeface="Wingdings" panose="05000000000000000000" pitchFamily="2" charset="2"/>
              <a:buChar char="§"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200" y="6578599"/>
            <a:ext cx="885817" cy="270933"/>
          </a:xfrm>
        </p:spPr>
        <p:txBody>
          <a:bodyPr/>
          <a:lstStyle/>
          <a:p>
            <a:pPr>
              <a:defRPr/>
            </a:pPr>
            <a:fld id="{FD2CEEF5-DC7B-47DA-AB0F-8089B931CE0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1" y="6578599"/>
            <a:ext cx="2270760" cy="25230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578600"/>
            <a:ext cx="395510" cy="279400"/>
          </a:xfrm>
        </p:spPr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5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6C488-A990-4323-B8D0-077EB1085E93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FC2-6590-416C-BF23-66197262CBD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6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3AB8F-995C-4956-BBC5-DB13E65D674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FC-6E7E-48BD-A19F-18697BE6E84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650A7-A240-45FF-9850-AA7D77804648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E4C4-8467-44F2-8ABE-A096DC31594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670E9-4A76-4401-915C-BD7249AF9F72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2541-6FBD-4EA3-8482-0173B08F0D7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9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D37A-0E57-495B-AC4B-62F0EE967493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9BD5-5634-4409-88EE-A07D4422A33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41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FDB5E-90FD-4EF9-BF4E-C0C8953D171B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9D36-EF9F-4CFA-A5DA-40436661759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786384" indent="-457200">
              <a:buFont typeface="+mj-lt"/>
              <a:buAutoNum type="alphaUcPeriod"/>
              <a:defRPr sz="2000"/>
            </a:lvl2pPr>
            <a:lvl3pPr marL="1154430" indent="-514350">
              <a:buFont typeface="+mj-lt"/>
              <a:buAutoNum type="romanLcPeriod"/>
              <a:defRPr sz="2000"/>
            </a:lvl3pPr>
            <a:lvl4pPr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BA216EF4-7DE6-42F7-B4F0-A84D5BA0BA6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4A64A-7733-445A-A160-BB0F89241DC0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27C-EC5F-4A67-8E09-A7592AFCFA7F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4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0E79C-B436-4EF0-AC02-9759DE4D9115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7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F8C48-AFA0-4587-A142-A12996B03295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73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51622-703E-40CC-A3C5-A3543BE54E6B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0EA1A-DFAB-4076-A21E-DFA73653FAB7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44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D78B0-7882-4099-B2BE-FF6659EDF5D3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30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098E2-DAE5-48DB-A855-07D4C5CBE44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35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8E85D-2EA1-4392-AEA1-1077D35B0EDC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809-9623-41D6-ABB5-36EA55436259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4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D429F-3BBC-44F0-A2B6-F260FCEACF5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9A2E-7CBD-493A-A3DD-FE1516E2D3D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9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B05E9AE-0CB0-49D6-A0E6-9B9096E4C291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D68CDE6-886F-4323-BFA3-687F7111A2D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4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3793-DDD2-4056-8A0E-7C68607927B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8133080" cy="364920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791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914400" indent="-457200">
              <a:buFont typeface="+mj-lt"/>
              <a:buAutoNum type="arabicPeriod"/>
              <a:defRPr sz="2000">
                <a:latin typeface="Franklin Gothic Medium" panose="020B0603020102020204" pitchFamily="34" charset="0"/>
              </a:defRPr>
            </a:lvl2pPr>
            <a:lvl3pPr marL="1257300" indent="-342900">
              <a:buFont typeface="+mj-lt"/>
              <a:buAutoNum type="alphaUcPeriod"/>
              <a:defRPr sz="2000">
                <a:latin typeface="Franklin Gothic Medium" panose="020B0603020102020204" pitchFamily="34" charset="0"/>
              </a:defRPr>
            </a:lvl3pPr>
            <a:lvl4pPr marL="1771650" indent="-400050">
              <a:buFont typeface="+mj-lt"/>
              <a:buAutoNum type="romanUcPeriod"/>
              <a:defRPr sz="2000">
                <a:latin typeface="Franklin Gothic Medium" panose="020B0603020102020204" pitchFamily="34" charset="0"/>
              </a:defRPr>
            </a:lvl4pPr>
            <a:lvl5pPr marL="2000250" indent="-171450">
              <a:buFont typeface="Wingdings" panose="05000000000000000000" pitchFamily="2" charset="2"/>
              <a:buChar char="§"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200" y="6578599"/>
            <a:ext cx="885817" cy="270933"/>
          </a:xfrm>
        </p:spPr>
        <p:txBody>
          <a:bodyPr/>
          <a:lstStyle/>
          <a:p>
            <a:pPr>
              <a:defRPr/>
            </a:pPr>
            <a:fld id="{AF583C73-876C-442A-AB07-1445C6A9CB6D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1" y="6578599"/>
            <a:ext cx="2270760" cy="25230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578600"/>
            <a:ext cx="395510" cy="279400"/>
          </a:xfrm>
        </p:spPr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D3239-DA7E-4F53-BAD7-CA3C021E7CB7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FC2-6590-416C-BF23-66197262CBD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44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0280B-604C-4323-AB7F-2EC1443C6B8B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FC-6E7E-48BD-A19F-18697BE6E84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29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5078B-94CE-44E4-9222-C9DC4C65C967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E4C4-8467-44F2-8ABE-A096DC31594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4D85C-22C6-4000-9C48-8822DEB35089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2541-6FBD-4EA3-8482-0173B08F0D7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73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D60CA-DA72-43FA-9781-0B04C4968BB0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9BD5-5634-4409-88EE-A07D4422A33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82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51DDF-E8E2-4392-BBDA-9B525EC2E70C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9D36-EF9F-4CFA-A5DA-40436661759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58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5CEED-4154-4C2E-B10C-F0AC3FE0BA40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27C-EC5F-4A67-8E09-A7592AFCFA7F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58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68357-DDAC-4B04-95AC-C2DAE06B27E9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53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B95B6-4752-4E01-9BFF-BEE2BCC4730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D9D0-15D6-4B25-8D0D-68D8997AC165}" type="datetime1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52D15-BB30-4FA8-91D7-EBB3F782E1DE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32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9076A-AFD4-466F-A57F-C3D1AC5FD8AE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70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62948-ACBD-4377-8B2E-25FD23DE16D2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66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EC3B1-D6C3-4973-8509-3D4C3F66092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2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D4881-3B51-4CB6-9935-35AF261EA12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809-9623-41D6-ABB5-36EA55436259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14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548C1-444E-4A91-8DC9-38C58BBA85A7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9A2E-7CBD-493A-A3DD-FE1516E2D3D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1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EE479A4-E0B5-4BFE-A036-87F3B94CBFC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D68CDE6-886F-4323-BFA3-687F7111A2D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89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8133080" cy="364920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791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914400" indent="-457200">
              <a:buFont typeface="+mj-lt"/>
              <a:buAutoNum type="arabicPeriod"/>
              <a:defRPr sz="2000">
                <a:latin typeface="Franklin Gothic Medium" panose="020B0603020102020204" pitchFamily="34" charset="0"/>
              </a:defRPr>
            </a:lvl2pPr>
            <a:lvl3pPr marL="1257300" indent="-342900">
              <a:buFont typeface="+mj-lt"/>
              <a:buAutoNum type="alphaUcPeriod"/>
              <a:defRPr sz="2000">
                <a:latin typeface="Franklin Gothic Medium" panose="020B0603020102020204" pitchFamily="34" charset="0"/>
              </a:defRPr>
            </a:lvl3pPr>
            <a:lvl4pPr marL="1771650" indent="-400050">
              <a:buFont typeface="+mj-lt"/>
              <a:buAutoNum type="romanUcPeriod"/>
              <a:defRPr sz="2000">
                <a:latin typeface="Franklin Gothic Medium" panose="020B0603020102020204" pitchFamily="34" charset="0"/>
              </a:defRPr>
            </a:lvl4pPr>
            <a:lvl5pPr marL="2000250" indent="-171450">
              <a:buFont typeface="Wingdings" panose="05000000000000000000" pitchFamily="2" charset="2"/>
              <a:buChar char="§"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7200" y="6578599"/>
            <a:ext cx="885817" cy="270933"/>
          </a:xfrm>
        </p:spPr>
        <p:txBody>
          <a:bodyPr/>
          <a:lstStyle/>
          <a:p>
            <a:pPr>
              <a:defRPr/>
            </a:pPr>
            <a:fld id="{956183A1-4C43-422B-8051-FFDDC66FC062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1" y="6578599"/>
            <a:ext cx="2270760" cy="25230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578600"/>
            <a:ext cx="395510" cy="279400"/>
          </a:xfrm>
        </p:spPr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3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8020A-5399-445E-818C-848F034078D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FC2-6590-416C-BF23-66197262CBD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27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DE4A1-6926-469C-9BD5-A23DC4A4E8B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F6FC-6E7E-48BD-A19F-18697BE6E84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0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09EE-6AEE-4A8B-8294-634660754FAE}" type="datetime1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C7661-0983-4B4C-83C6-189EA41B3C05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E4C4-8467-44F2-8ABE-A096DC31594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2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084AA-516B-408B-83A9-EAA650D7E805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2541-6FBD-4EA3-8482-0173B08F0D73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4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1CCE8-869B-4448-B93E-EEC906849C0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9BD5-5634-4409-88EE-A07D4422A33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40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73E5E-90A8-49B1-BAE2-10B2BC34D3D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9D36-EF9F-4CFA-A5DA-40436661759E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5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1102C-1A62-4DC4-9504-4DEEBD587EE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27C-EC5F-4A67-8E09-A7592AFCFA7F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5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E0103-A31D-442A-9FC0-E3D995058D0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89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28C05-80DC-4DB2-80DA-B69ABB70CD5E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5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91A59-A096-4419-9E75-CB4A52899C00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082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243A6-7D1C-42FE-9F42-24FDA3DA377B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66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01DC9-DE69-4A8E-9E6E-38E4F18CBF59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7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5644-90E1-4471-BF6B-8F8DBB320430}" type="datetime1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A63A3-8C3D-461D-9E56-A9B810AD13AE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9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43149-BBEB-4F7B-8219-DB2B1A090E3E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809-9623-41D6-ABB5-36EA55436259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64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E8DFB-287F-4770-A88F-B3278DD4620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9A2E-7CBD-493A-A3DD-FE1516E2D3D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C615-3481-4489-B2B3-9BDF1305B004}" type="datetime1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8610-8A37-4567-9F67-45B6E3D2CD89}" type="datetime1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7B55-C671-4C1D-A45B-AA2CD787D302}" type="datetime1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Quixley LET" pitchFamily="2" charset="0"/>
                <a:cs typeface="Quixley LET" pitchFamily="2" charset="0"/>
              </a:defRPr>
            </a:lvl1pPr>
          </a:lstStyle>
          <a:p>
            <a:fld id="{CBEF640B-E7E6-45D4-9896-3B4372979063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/>
                </a:solidFill>
                <a:latin typeface="Quixley LET" pitchFamily="2" charset="0"/>
                <a:cs typeface="Quixley LET" pitchFamily="2" charset="0"/>
              </a:defRPr>
            </a:lvl1pPr>
          </a:lstStyle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/>
                </a:solidFill>
                <a:latin typeface="Quixley LET" pitchFamily="2" charset="0"/>
                <a:cs typeface="Quixley LET" pitchFamily="2" charset="0"/>
              </a:defRPr>
            </a:lvl1pPr>
          </a:lstStyle>
          <a:p>
            <a:fld id="{9A279DF9-F11F-471D-8A3D-7F144F5625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6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6384" indent="-4572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+mj-lt"/>
        <a:buAutoNum type="arabicPeriod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4572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+mj-lt"/>
        <a:buAutoNum type="alphaUcPeriod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28750" indent="-51435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+mj-lt"/>
        <a:buAutoNum type="romanLcPeriod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pitchFamily="2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A415C-DE56-431B-8FED-D9DFEA0726D1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0CE7F-94D6-420B-AF79-8EB26D1B2A23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D5746-D574-473E-B191-A0C96D4DBC2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537AB-B028-4D9B-B644-E9164DA08D15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DGgL73ihY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4.jpg"/><Relationship Id="rId4" Type="http://schemas.openxmlformats.org/officeDocument/2006/relationships/hyperlink" Target="https://www.stem.org.uk/elibrary/resource/29947/redshif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url?sa=i&amp;rct=j&amp;q=spectral+class+range&amp;source=images&amp;cd=&amp;cad=rja&amp;uact=8&amp;docid=GOTtg-s1d1hoCM&amp;tbnid=l4mU1bmYBha90M:&amp;ved=0CAUQjRw&amp;url=http://people.highline.edu/iglozman/classes/astronotes/hr_diagram.htm&amp;ei=JQJ-U8K6BoubyASwoYCoDw&amp;bvm=bv.67229260,d.aWw&amp;psig=AFQjCNGlTX05WddLBQYTb2DRqbhHwkpYlw&amp;ust=14008534110042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youtube.com/watch?v=gIbfYsQfNW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zone.com/books/earth_science/terc/content/visualizations/es2802/es2802page01.cfm?chapter_no=visualization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OGNVH3D4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Iv4GmyXsC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753" y="4375669"/>
            <a:ext cx="7010400" cy="1341475"/>
          </a:xfrm>
        </p:spPr>
        <p:txBody>
          <a:bodyPr/>
          <a:lstStyle/>
          <a:p>
            <a:r>
              <a:rPr lang="en-US" dirty="0" smtClean="0"/>
              <a:t>Astronomy: Chap 30 &amp; 31 Stars &amp; Universe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96686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77" y="2344511"/>
            <a:ext cx="2098223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E2A-3B74-4026-B9A3-25DB1FE517FC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1" y="0"/>
            <a:ext cx="8676639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Bang – Theory of Universe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30417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According to the theory: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entire universe was </a:t>
            </a:r>
            <a:r>
              <a:rPr lang="en-US" dirty="0">
                <a:solidFill>
                  <a:schemeClr val="tx1"/>
                </a:solidFill>
              </a:rPr>
              <a:t>hot, dense mass, just a </a:t>
            </a:r>
            <a:r>
              <a:rPr lang="en-US" u="sng" dirty="0">
                <a:solidFill>
                  <a:srgbClr val="F07B10"/>
                </a:solidFill>
              </a:rPr>
              <a:t>few millimeters </a:t>
            </a:r>
            <a:r>
              <a:rPr lang="en-US" dirty="0" smtClean="0">
                <a:solidFill>
                  <a:schemeClr val="tx1"/>
                </a:solidFill>
              </a:rPr>
              <a:t>across.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Approximately </a:t>
            </a:r>
            <a:r>
              <a:rPr lang="en-US" u="sng" dirty="0" smtClean="0">
                <a:solidFill>
                  <a:srgbClr val="F07B10"/>
                </a:solidFill>
              </a:rPr>
              <a:t>13.5 billion </a:t>
            </a:r>
            <a:r>
              <a:rPr lang="en-US" dirty="0">
                <a:solidFill>
                  <a:schemeClr val="tx1"/>
                </a:solidFill>
              </a:rPr>
              <a:t>years ago, an unknown type of energy </a:t>
            </a:r>
            <a:r>
              <a:rPr lang="en-US" dirty="0" smtClean="0">
                <a:solidFill>
                  <a:schemeClr val="tx1"/>
                </a:solidFill>
              </a:rPr>
              <a:t>caused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u="sng" dirty="0">
                <a:solidFill>
                  <a:srgbClr val="F07B10"/>
                </a:solidFill>
              </a:rPr>
              <a:t>massive blast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caused </a:t>
            </a:r>
            <a:r>
              <a:rPr lang="en-US" dirty="0">
                <a:solidFill>
                  <a:schemeClr val="tx1"/>
                </a:solidFill>
              </a:rPr>
              <a:t>the universe to </a:t>
            </a:r>
            <a:r>
              <a:rPr lang="en-US" u="sng" dirty="0">
                <a:solidFill>
                  <a:srgbClr val="F07B10"/>
                </a:solidFill>
              </a:rPr>
              <a:t>expand</a:t>
            </a:r>
            <a:r>
              <a:rPr lang="en-US" dirty="0">
                <a:solidFill>
                  <a:schemeClr val="tx1"/>
                </a:solidFill>
              </a:rPr>
              <a:t> from a pebble-size origin to astronomical size.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8876-9298-41CD-8A74-C8247F135EAD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3" y="2971800"/>
            <a:ext cx="765077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0"/>
            <a:ext cx="8463280" cy="422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Universe Formation – Big Bang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07" y="457645"/>
            <a:ext cx="8520109" cy="3352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tx1"/>
                </a:solidFill>
              </a:rPr>
              <a:t>As time passed and matter </a:t>
            </a:r>
            <a:r>
              <a:rPr lang="en-US" dirty="0" smtClean="0">
                <a:solidFill>
                  <a:schemeClr val="tx1"/>
                </a:solidFill>
              </a:rPr>
              <a:t>cooled: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Diverse </a:t>
            </a:r>
            <a:r>
              <a:rPr lang="en-US" dirty="0">
                <a:solidFill>
                  <a:schemeClr val="tx1"/>
                </a:solidFill>
              </a:rPr>
              <a:t>kinds of atoms </a:t>
            </a:r>
            <a:r>
              <a:rPr lang="en-US" dirty="0" smtClean="0">
                <a:solidFill>
                  <a:schemeClr val="tx1"/>
                </a:solidFill>
              </a:rPr>
              <a:t>form (Small atoms </a:t>
            </a:r>
            <a:r>
              <a:rPr lang="en-US" u="sng" dirty="0" smtClean="0">
                <a:solidFill>
                  <a:srgbClr val="F07B10"/>
                </a:solidFill>
              </a:rPr>
              <a:t>combine </a:t>
            </a:r>
            <a:r>
              <a:rPr lang="en-US" dirty="0" smtClean="0">
                <a:solidFill>
                  <a:schemeClr val="tx1"/>
                </a:solidFill>
              </a:rPr>
              <a:t>into larger)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Particles condensed &amp; pulled by </a:t>
            </a:r>
            <a:r>
              <a:rPr lang="en-US" u="sng" dirty="0" smtClean="0">
                <a:solidFill>
                  <a:srgbClr val="F07B10"/>
                </a:solidFill>
              </a:rPr>
              <a:t>gravity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into </a:t>
            </a:r>
            <a:r>
              <a:rPr lang="en-US" dirty="0" smtClean="0">
                <a:solidFill>
                  <a:schemeClr val="tx1"/>
                </a:solidFill>
              </a:rPr>
              <a:t>stars &amp; galaxies.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Evidence for Theory:  </a:t>
            </a:r>
            <a:r>
              <a:rPr lang="en-US" dirty="0">
                <a:solidFill>
                  <a:schemeClr val="tx1"/>
                </a:solidFill>
              </a:rPr>
              <a:t>Galaxies are moving </a:t>
            </a:r>
            <a:r>
              <a:rPr lang="en-US" u="sng" dirty="0">
                <a:solidFill>
                  <a:srgbClr val="F07B10"/>
                </a:solidFill>
              </a:rPr>
              <a:t>away from </a:t>
            </a:r>
            <a:r>
              <a:rPr lang="en-US" dirty="0">
                <a:solidFill>
                  <a:schemeClr val="tx1"/>
                </a:solidFill>
              </a:rPr>
              <a:t>ours at great speed, in all directions,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if propelled by an explosive </a:t>
            </a:r>
            <a:r>
              <a:rPr lang="en-US" dirty="0" smtClean="0">
                <a:solidFill>
                  <a:schemeClr val="tx1"/>
                </a:solidFill>
              </a:rPr>
              <a:t>force (Big Bang)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 Expansion </a:t>
            </a:r>
            <a:r>
              <a:rPr lang="en-US" u="sng" dirty="0" smtClean="0">
                <a:solidFill>
                  <a:srgbClr val="F07B10"/>
                </a:solidFill>
              </a:rPr>
              <a:t>continues</a:t>
            </a:r>
            <a:r>
              <a:rPr lang="en-US" dirty="0" smtClean="0">
                <a:solidFill>
                  <a:schemeClr val="tx1"/>
                </a:solidFill>
              </a:rPr>
              <a:t>, but much more slowly now billions of years later.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4E-6F59-4D7A-AAC9-C7F07ADC97D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1476" y="2969612"/>
            <a:ext cx="5943600" cy="3666824"/>
            <a:chOff x="2247717" y="3581400"/>
            <a:chExt cx="5196477" cy="3405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717" y="3581400"/>
              <a:ext cx="4755245" cy="34057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16200000">
              <a:off x="5536284" y="5046488"/>
              <a:ext cx="3372998" cy="442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</a:rPr>
                <a:t>http://utahscience.oremjr.alpine.k12.ut.us/sciber08/9th/stand_1/images/BigBang.jpg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94857" y="3487279"/>
            <a:ext cx="1855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Video The Beginning of Everything The Big Bang: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hlinkClick r:id="rId3"/>
              </a:rPr>
              <a:t>https://www.youtube.com/watch?v=wNDGgL73ihY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8128000" cy="3223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Big Bang Theory Diagram &amp; 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9EBDC-23A0-4FEC-A83F-FAE322FD6F99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" y="1701144"/>
            <a:ext cx="9015482" cy="5382737"/>
          </a:xfrm>
        </p:spPr>
      </p:pic>
      <p:sp>
        <p:nvSpPr>
          <p:cNvPr id="9" name="Rectangle 8"/>
          <p:cNvSpPr/>
          <p:nvPr/>
        </p:nvSpPr>
        <p:spPr>
          <a:xfrm>
            <a:off x="471710" y="457200"/>
            <a:ext cx="8367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en-US" dirty="0" smtClean="0">
                <a:latin typeface="Arial" panose="020B0604020202020204" pitchFamily="34" charset="0"/>
              </a:rPr>
              <a:t>Major questions </a:t>
            </a:r>
            <a:r>
              <a:rPr lang="en-US" dirty="0">
                <a:latin typeface="Arial" panose="020B0604020202020204" pitchFamily="34" charset="0"/>
              </a:rPr>
              <a:t>still </a:t>
            </a:r>
            <a:r>
              <a:rPr lang="en-US" dirty="0" smtClean="0">
                <a:latin typeface="Arial" panose="020B0604020202020204" pitchFamily="34" charset="0"/>
              </a:rPr>
              <a:t>unanswered; What </a:t>
            </a:r>
            <a:r>
              <a:rPr lang="en-US" dirty="0">
                <a:latin typeface="Arial" panose="020B0604020202020204" pitchFamily="34" charset="0"/>
              </a:rPr>
              <a:t>is the original cause of the Big Bang </a:t>
            </a:r>
            <a:r>
              <a:rPr lang="en-US" dirty="0" smtClean="0">
                <a:latin typeface="Arial" panose="020B0604020202020204" pitchFamily="34" charset="0"/>
              </a:rPr>
              <a:t>itself?   </a:t>
            </a:r>
            <a:endParaRPr lang="en-US" dirty="0">
              <a:latin typeface="Arial" panose="020B060402020202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Answers </a:t>
            </a:r>
            <a:r>
              <a:rPr lang="en-US" dirty="0">
                <a:latin typeface="Arial" panose="020B0604020202020204" pitchFamily="34" charset="0"/>
              </a:rPr>
              <a:t>have been proposed, but none </a:t>
            </a:r>
            <a:r>
              <a:rPr lang="en-US" dirty="0" smtClean="0">
                <a:latin typeface="Arial" panose="020B0604020202020204" pitchFamily="34" charset="0"/>
              </a:rPr>
              <a:t>proven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Testing potential answers </a:t>
            </a:r>
            <a:r>
              <a:rPr lang="en-US" dirty="0">
                <a:latin typeface="Arial" panose="020B0604020202020204" pitchFamily="34" charset="0"/>
              </a:rPr>
              <a:t>is a challenge.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3946" y="6677838"/>
            <a:ext cx="4629147" cy="40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latin typeface="Arial" panose="020B0604020202020204" pitchFamily="34" charset="0"/>
              </a:rPr>
              <a:t>https://empoweryourknowledgeandhappytrivia.files.wordpress.com/2015/04/big-bang-theory.jpg</a:t>
            </a:r>
          </a:p>
        </p:txBody>
      </p:sp>
    </p:spTree>
    <p:extLst>
      <p:ext uri="{BB962C8B-B14F-4D97-AF65-F5344CB8AC3E}">
        <p14:creationId xmlns:p14="http://schemas.microsoft.com/office/powerpoint/2010/main" val="27079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POE Demo – “Stretching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 = Predict, Observe, Explain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Draw waves as seen on the </a:t>
            </a:r>
            <a:r>
              <a:rPr lang="en-US" dirty="0" err="1" smtClean="0"/>
              <a:t>unstretched</a:t>
            </a:r>
            <a:r>
              <a:rPr lang="en-US" dirty="0" smtClean="0"/>
              <a:t> elastic bandage: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Predict &amp; Explain:</a:t>
            </a:r>
            <a:r>
              <a:rPr lang="en-US" dirty="0" smtClean="0"/>
              <a:t> What will happen to the wave as we stretch the bandage?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Observe &amp; Explain:</a:t>
            </a:r>
            <a:r>
              <a:rPr lang="en-US" dirty="0" smtClean="0"/>
              <a:t> What happens as the bandage is stretched? Draw waves as seen on the stretched elastic bandage.  Be sure to show any differences from the original </a:t>
            </a:r>
            <a:r>
              <a:rPr lang="en-US" dirty="0" err="1" smtClean="0"/>
              <a:t>unstretched</a:t>
            </a:r>
            <a:r>
              <a:rPr lang="en-US" dirty="0"/>
              <a:t> </a:t>
            </a:r>
            <a:r>
              <a:rPr lang="en-US" dirty="0" smtClean="0"/>
              <a:t>elastic bandage.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Extend &amp; Explain:</a:t>
            </a:r>
            <a:r>
              <a:rPr lang="en-US" dirty="0" smtClean="0"/>
              <a:t> If the wavelength had been “yellow” to begin with, would the stretched wavelength become blue or red?  Explain using wavelength and the EM Spectrum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23280-6CD3-4C24-AAA6-9F71FC6F39B4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6" t="10833" r="8517" b="15833"/>
          <a:stretch/>
        </p:blipFill>
        <p:spPr>
          <a:xfrm rot="16200000">
            <a:off x="3523322" y="2432343"/>
            <a:ext cx="1764376" cy="64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POE Demo – “Where is the Center?”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POE = Predict, Observe, Explain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Purpose: </a:t>
            </a:r>
            <a:r>
              <a:rPr lang="en-US" dirty="0" smtClean="0">
                <a:solidFill>
                  <a:srgbClr val="0070C0"/>
                </a:solidFill>
              </a:rPr>
              <a:t>If the universe is expanding, how does the distance between galaxies change?  Does the universe expansion have a center?  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Background:</a:t>
            </a:r>
            <a:r>
              <a:rPr lang="en-US" dirty="0" smtClean="0">
                <a:solidFill>
                  <a:srgbClr val="0070C0"/>
                </a:solidFill>
              </a:rPr>
              <a:t> In this model, the grid of dots represents galaxies of the past universe.  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Choose a galaxy:</a:t>
            </a:r>
            <a:r>
              <a:rPr lang="en-US" dirty="0" smtClean="0">
                <a:solidFill>
                  <a:srgbClr val="0070C0"/>
                </a:solidFill>
              </a:rPr>
              <a:t> Choose a galaxy from the “Past Universe image below</a:t>
            </a:r>
            <a:r>
              <a:rPr lang="en-US" dirty="0" smtClean="0"/>
              <a:t>:</a:t>
            </a:r>
          </a:p>
          <a:p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E68DB-DFE3-499F-B03B-FA52FBEA0DED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POE Demo – “Where is the Center?” p.2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Predict &amp; Explain:</a:t>
            </a:r>
            <a:r>
              <a:rPr lang="en-US" dirty="0" smtClean="0">
                <a:solidFill>
                  <a:srgbClr val="0070C0"/>
                </a:solidFill>
              </a:rPr>
              <a:t> What will the pattern of circles &amp; galaxies be when the present-day universe circles are placed directly over the past universe so the circle &amp; the chosen galaxy line up?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Observe &amp; Explain: </a:t>
            </a:r>
            <a:r>
              <a:rPr lang="en-US" dirty="0" smtClean="0">
                <a:solidFill>
                  <a:srgbClr val="0070C0"/>
                </a:solidFill>
              </a:rPr>
              <a:t>After the “Present Day Universe” grid is placed over the Past Universe, what do you notice?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Extend &amp; Explain:</a:t>
            </a:r>
            <a:r>
              <a:rPr lang="en-US" dirty="0" smtClean="0">
                <a:solidFill>
                  <a:srgbClr val="0070C0"/>
                </a:solidFill>
              </a:rPr>
              <a:t> What happens if you choose a different reference point and what does this imply about whether our location (the Earth) is special or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Summary:</a:t>
            </a:r>
            <a:r>
              <a:rPr lang="en-US" dirty="0" smtClean="0">
                <a:solidFill>
                  <a:srgbClr val="0070C0"/>
                </a:solidFill>
              </a:rPr>
              <a:t> Not the galaxies (dots) do not get bigger themselves, it is the space between the galaxies that is expanding, not the galaxies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47355-BDE0-4A33-AFC7-685C309B6C0B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of Expansion – Red Shift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74964"/>
            <a:ext cx="5337191" cy="300217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B1E7F-7AE2-4A9A-910A-A8E3C569A168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37" y="5957510"/>
            <a:ext cx="4891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http://www.ice-age-ahead-iaa.ca/small/red_blue_shift8.jpg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Astronomers have discovered that </a:t>
            </a:r>
            <a:r>
              <a:rPr lang="en-US" sz="2000" b="1" u="sng" dirty="0" smtClean="0">
                <a:solidFill>
                  <a:srgbClr val="F07B10"/>
                </a:solidFill>
              </a:rPr>
              <a:t>ALL</a:t>
            </a:r>
            <a:r>
              <a:rPr lang="en-US" sz="2000" b="1" dirty="0" smtClean="0">
                <a:solidFill>
                  <a:srgbClr val="F07B10"/>
                </a:solidFill>
              </a:rPr>
              <a:t> </a:t>
            </a:r>
            <a:r>
              <a:rPr lang="en-US" sz="2000" b="1" dirty="0"/>
              <a:t>distant galaxies are moving </a:t>
            </a:r>
            <a:r>
              <a:rPr lang="en-US" sz="2000" b="1" u="sng" dirty="0" smtClean="0">
                <a:solidFill>
                  <a:srgbClr val="F07B10"/>
                </a:solidFill>
              </a:rPr>
              <a:t>away from</a:t>
            </a:r>
            <a:r>
              <a:rPr lang="en-US" sz="2000" b="1" dirty="0" smtClean="0">
                <a:solidFill>
                  <a:srgbClr val="F07B10"/>
                </a:solidFill>
              </a:rPr>
              <a:t> </a:t>
            </a:r>
            <a:r>
              <a:rPr lang="en-US" sz="2000" b="1" dirty="0" smtClean="0"/>
              <a:t>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 The farther </a:t>
            </a:r>
            <a:r>
              <a:rPr lang="en-US" sz="2000" b="1" dirty="0"/>
              <a:t>away </a:t>
            </a:r>
            <a:r>
              <a:rPr lang="en-US" sz="2000" b="1" dirty="0" smtClean="0"/>
              <a:t>the galaxies </a:t>
            </a:r>
            <a:r>
              <a:rPr lang="en-US" sz="2000" b="1" dirty="0"/>
              <a:t>are, the </a:t>
            </a:r>
            <a:r>
              <a:rPr lang="en-US" sz="2000" b="1" u="sng" dirty="0">
                <a:solidFill>
                  <a:srgbClr val="F07B10"/>
                </a:solidFill>
              </a:rPr>
              <a:t>faster</a:t>
            </a:r>
            <a:r>
              <a:rPr lang="en-US" sz="2000" b="1" dirty="0"/>
              <a:t> they are moving. </a:t>
            </a: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As the galaxies move away, waves are </a:t>
            </a:r>
            <a:r>
              <a:rPr lang="en-US" sz="2000" b="1" u="sng" dirty="0" smtClean="0">
                <a:solidFill>
                  <a:srgbClr val="F07B10"/>
                </a:solidFill>
              </a:rPr>
              <a:t>“stretched” </a:t>
            </a:r>
            <a:r>
              <a:rPr lang="en-US" sz="2000" b="1" dirty="0" smtClean="0"/>
              <a:t>causing: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b="1" dirty="0" smtClean="0"/>
              <a:t>Wavelengths to </a:t>
            </a:r>
            <a:r>
              <a:rPr lang="en-US" sz="2000" b="1" u="sng" dirty="0" smtClean="0">
                <a:solidFill>
                  <a:srgbClr val="F07B10"/>
                </a:solidFill>
              </a:rPr>
              <a:t>lengthen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b="1" u="sng" dirty="0" smtClean="0">
                <a:solidFill>
                  <a:srgbClr val="F07B10"/>
                </a:solidFill>
              </a:rPr>
              <a:t>Redshift</a:t>
            </a:r>
            <a:r>
              <a:rPr lang="en-US" sz="2000" b="1" dirty="0" smtClean="0">
                <a:solidFill>
                  <a:srgbClr val="F07B10"/>
                </a:solidFill>
              </a:rPr>
              <a:t> </a:t>
            </a:r>
            <a:r>
              <a:rPr lang="en-US" sz="2000" b="1" dirty="0" smtClean="0"/>
              <a:t>occurs. (</a:t>
            </a:r>
            <a:r>
              <a:rPr lang="en-US" sz="2000" b="1" u="sng" dirty="0" smtClean="0">
                <a:solidFill>
                  <a:srgbClr val="F07B10"/>
                </a:solidFill>
              </a:rPr>
              <a:t>Red</a:t>
            </a:r>
            <a:r>
              <a:rPr lang="en-US" sz="2000" b="1" dirty="0" smtClean="0"/>
              <a:t> waves are the </a:t>
            </a:r>
            <a:r>
              <a:rPr lang="en-US" sz="2000" b="1" u="sng" dirty="0" smtClean="0">
                <a:solidFill>
                  <a:srgbClr val="F07B10"/>
                </a:solidFill>
              </a:rPr>
              <a:t>longest</a:t>
            </a:r>
            <a:r>
              <a:rPr lang="en-US" sz="2000" b="1" dirty="0" smtClean="0"/>
              <a:t> waves in the EM Spectrum.)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“Red-shift” of light from distant galaxies gives evidence for Big Bang.</a:t>
            </a:r>
          </a:p>
          <a:p>
            <a:r>
              <a:rPr lang="en-US" sz="2000" dirty="0" smtClean="0"/>
              <a:t>Video of Redshift Simulation </a:t>
            </a:r>
            <a:r>
              <a:rPr lang="en-US" dirty="0">
                <a:hlinkClick r:id="rId4"/>
              </a:rPr>
              <a:t>https://www.stem.org.uk/elibrary/resource/29947/redshift</a:t>
            </a:r>
            <a:r>
              <a:rPr lang="en-US" dirty="0"/>
              <a:t> </a:t>
            </a:r>
          </a:p>
          <a:p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845955" y="5145952"/>
            <a:ext cx="4106261" cy="1623116"/>
            <a:chOff x="1206500" y="2000250"/>
            <a:chExt cx="6731000" cy="3134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0" y="2000250"/>
              <a:ext cx="6731000" cy="28575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06500" y="4857751"/>
              <a:ext cx="64897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http://coolcosmos.ipac.caltech.edu/cosmic_classroom/cosmic_reference/images/dopplerspec.jpg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4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Doppler Ball Demo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Post Lab Questions: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Does the person swinging </a:t>
            </a:r>
            <a:r>
              <a:rPr lang="en-US" dirty="0" smtClean="0"/>
              <a:t>the </a:t>
            </a:r>
            <a:r>
              <a:rPr lang="en-US" dirty="0"/>
              <a:t>ball assembly hear the </a:t>
            </a:r>
            <a:r>
              <a:rPr lang="en-US" dirty="0" smtClean="0"/>
              <a:t>sound difference? </a:t>
            </a:r>
            <a:r>
              <a:rPr lang="en-US" dirty="0"/>
              <a:t>Why or why not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 </a:t>
            </a:r>
            <a:r>
              <a:rPr lang="en-US" dirty="0" smtClean="0"/>
              <a:t>What </a:t>
            </a:r>
            <a:r>
              <a:rPr lang="en-US" dirty="0"/>
              <a:t>has the </a:t>
            </a:r>
            <a:r>
              <a:rPr lang="en-US" dirty="0" smtClean="0"/>
              <a:t>sound </a:t>
            </a:r>
            <a:r>
              <a:rPr lang="en-US" dirty="0"/>
              <a:t>shift told astronomers about the expansion of the </a:t>
            </a:r>
            <a:r>
              <a:rPr lang="en-US" dirty="0" smtClean="0"/>
              <a:t>universe?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the red shift technique be used for objects other than stars?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183A1-4C43-422B-8051-FFDDC66FC062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 or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Stars twinkle in the night sky = True or False? </a:t>
            </a:r>
            <a:r>
              <a:rPr lang="en-US" b="0" dirty="0" smtClean="0"/>
              <a:t>(Twinkle = Change in Brightness)</a:t>
            </a:r>
            <a:endParaRPr lang="en-US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48EC-0067-4294-B52B-D814E48CDB33}" type="datetime1">
              <a:rPr lang="en-US" smtClean="0"/>
              <a:t>2/21/2018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9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6412"/>
            <a:ext cx="8839200" cy="9144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Examine </a:t>
            </a:r>
            <a:r>
              <a:rPr lang="en-US" sz="3200" dirty="0"/>
              <a:t>the </a:t>
            </a:r>
            <a:r>
              <a:rPr lang="en-US" sz="3200" b="1" u="sng" dirty="0" smtClean="0"/>
              <a:t>HR-Diagram</a:t>
            </a:r>
            <a:r>
              <a:rPr lang="en-US" sz="3200" dirty="0" smtClean="0"/>
              <a:t> Below:</a:t>
            </a:r>
            <a:br>
              <a:rPr lang="en-US" sz="3200" dirty="0" smtClean="0"/>
            </a:br>
            <a:r>
              <a:rPr lang="en-US" sz="3200" dirty="0" smtClean="0"/>
              <a:t>Stars – All they all alike?  How do they differ?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C08F-EA9C-498A-9E4E-990A7D635E24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353528"/>
            <a:ext cx="9144000" cy="4624338"/>
            <a:chOff x="0" y="1255330"/>
            <a:chExt cx="9144000" cy="46243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55330"/>
              <a:ext cx="9144000" cy="43473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05000" y="5602669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/>
                <a:t>http://cococubed.asu.edu/images/hr_diagrams/HR_Diagram1.jpg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5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434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 smtClean="0"/>
              <a:t>Objectives p. 1:</a:t>
            </a:r>
          </a:p>
        </p:txBody>
      </p:sp>
      <p:sp>
        <p:nvSpPr>
          <p:cNvPr id="3078" name="Rectangle 1027"/>
          <p:cNvSpPr>
            <a:spLocks noGrp="1" noChangeArrowheads="1"/>
          </p:cNvSpPr>
          <p:nvPr>
            <p:ph idx="1"/>
          </p:nvPr>
        </p:nvSpPr>
        <p:spPr>
          <a:xfrm>
            <a:off x="15241" y="451692"/>
            <a:ext cx="8823959" cy="5907890"/>
          </a:xfrm>
        </p:spPr>
        <p:txBody>
          <a:bodyPr>
            <a:noAutofit/>
          </a:bodyPr>
          <a:lstStyle/>
          <a:p>
            <a:pPr lvl="1"/>
            <a:r>
              <a:rPr lang="en-US" sz="2300" dirty="0">
                <a:solidFill>
                  <a:schemeClr val="tx1"/>
                </a:solidFill>
              </a:rPr>
              <a:t>Describe electromagnetic radiation (EM).  This means I can:</a:t>
            </a:r>
          </a:p>
          <a:p>
            <a:pPr lvl="2"/>
            <a:r>
              <a:rPr lang="en-US" sz="2300" dirty="0">
                <a:solidFill>
                  <a:schemeClr val="tx1"/>
                </a:solidFill>
              </a:rPr>
              <a:t>Describe how the EM is organized and which forms of EM waves are the most and least dangerous.</a:t>
            </a:r>
          </a:p>
          <a:p>
            <a:pPr lvl="2"/>
            <a:r>
              <a:rPr lang="en-US" sz="2300" dirty="0">
                <a:solidFill>
                  <a:schemeClr val="tx1"/>
                </a:solidFill>
              </a:rPr>
              <a:t>Explain the relationship between </a:t>
            </a:r>
            <a:r>
              <a:rPr lang="en-US" sz="2300" dirty="0" smtClean="0">
                <a:solidFill>
                  <a:schemeClr val="tx1"/>
                </a:solidFill>
              </a:rPr>
              <a:t>wavelength </a:t>
            </a:r>
            <a:r>
              <a:rPr lang="en-US" sz="2300" dirty="0">
                <a:solidFill>
                  <a:schemeClr val="tx1"/>
                </a:solidFill>
              </a:rPr>
              <a:t>&amp; </a:t>
            </a:r>
            <a:r>
              <a:rPr lang="en-US" sz="2300" dirty="0" smtClean="0">
                <a:solidFill>
                  <a:schemeClr val="tx1"/>
                </a:solidFill>
              </a:rPr>
              <a:t>frequency.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Communicate how the process fusion takes small elements (H &amp; He) and combines them to make larger, heavier elements.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Classify </a:t>
            </a:r>
            <a:r>
              <a:rPr lang="en-US" sz="2300" dirty="0">
                <a:solidFill>
                  <a:schemeClr val="tx1"/>
                </a:solidFill>
              </a:rPr>
              <a:t>the types of stars. This means I </a:t>
            </a:r>
            <a:r>
              <a:rPr lang="en-US" sz="2300" dirty="0" smtClean="0">
                <a:solidFill>
                  <a:schemeClr val="tx1"/>
                </a:solidFill>
              </a:rPr>
              <a:t>can:</a:t>
            </a:r>
          </a:p>
          <a:p>
            <a:pPr lvl="2"/>
            <a:r>
              <a:rPr lang="en-US" sz="2300" dirty="0" smtClean="0">
                <a:solidFill>
                  <a:schemeClr val="tx1"/>
                </a:solidFill>
              </a:rPr>
              <a:t>Describe </a:t>
            </a:r>
            <a:r>
              <a:rPr lang="en-US" sz="2300" dirty="0">
                <a:solidFill>
                  <a:schemeClr val="tx1"/>
                </a:solidFill>
              </a:rPr>
              <a:t>the 3 main characteristics we use to describe stars; color, size, brightness (magnitude &amp; luminosity</a:t>
            </a:r>
            <a:r>
              <a:rPr lang="en-US" sz="2300" dirty="0" smtClean="0">
                <a:solidFill>
                  <a:schemeClr val="tx1"/>
                </a:solidFill>
              </a:rPr>
              <a:t>).</a:t>
            </a:r>
          </a:p>
          <a:p>
            <a:pPr lvl="2"/>
            <a:r>
              <a:rPr lang="en-US" sz="2300" dirty="0" smtClean="0">
                <a:solidFill>
                  <a:schemeClr val="tx1"/>
                </a:solidFill>
              </a:rPr>
              <a:t>Summarize </a:t>
            </a:r>
            <a:r>
              <a:rPr lang="en-US" sz="2300" dirty="0">
                <a:solidFill>
                  <a:schemeClr val="tx1"/>
                </a:solidFill>
              </a:rPr>
              <a:t>how those 3 main characteristics are </a:t>
            </a:r>
            <a:r>
              <a:rPr lang="en-US" sz="2300" dirty="0" smtClean="0">
                <a:solidFill>
                  <a:schemeClr val="tx1"/>
                </a:solidFill>
              </a:rPr>
              <a:t>interrelated.</a:t>
            </a:r>
          </a:p>
          <a:p>
            <a:pPr lvl="2"/>
            <a:r>
              <a:rPr lang="en-US" sz="2300" dirty="0" smtClean="0">
                <a:solidFill>
                  <a:schemeClr val="tx1"/>
                </a:solidFill>
              </a:rPr>
              <a:t>Analyze the Light Spectra of a given star to determine the age and the elements present in the star.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2B75A9-21D2-407A-A21D-4FD6E3DAA255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prstClr val="black"/>
                </a:solidFill>
              </a:rPr>
              <a:t>Ch</a:t>
            </a:r>
            <a:r>
              <a:rPr lang="en-US" altLang="en-US" dirty="0" smtClean="0">
                <a:solidFill>
                  <a:prstClr val="black"/>
                </a:solidFill>
              </a:rPr>
              <a:t> 30-31 Stars &amp; Universe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DD9218-5E3E-47CB-8CDD-D27D1AE50001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971" y="325138"/>
            <a:ext cx="1980082" cy="1695933"/>
          </a:xfrm>
        </p:spPr>
        <p:txBody>
          <a:bodyPr>
            <a:noAutofit/>
          </a:bodyPr>
          <a:lstStyle/>
          <a:p>
            <a:r>
              <a:rPr lang="en-US" sz="3200" dirty="0" smtClean="0"/>
              <a:t>Beginning of A Stars Lifecycle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" y="2205858"/>
            <a:ext cx="7115461" cy="49530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Interstellar Cloud</a:t>
            </a:r>
            <a:r>
              <a:rPr lang="en-US" sz="2200" u="sng" dirty="0" smtClean="0"/>
              <a:t>/</a:t>
            </a:r>
            <a:r>
              <a:rPr lang="en-US" sz="2200" u="sng" dirty="0" smtClean="0">
                <a:solidFill>
                  <a:srgbClr val="F07B10"/>
                </a:solidFill>
              </a:rPr>
              <a:t>Nebula</a:t>
            </a:r>
          </a:p>
          <a:p>
            <a:pPr lvl="1"/>
            <a:r>
              <a:rPr lang="en-US" sz="2200" u="none" dirty="0" smtClean="0"/>
              <a:t>Big cloud of </a:t>
            </a:r>
            <a:r>
              <a:rPr lang="en-US" sz="2200" u="sng" dirty="0" smtClean="0">
                <a:solidFill>
                  <a:srgbClr val="F07B10"/>
                </a:solidFill>
              </a:rPr>
              <a:t>gas and dust</a:t>
            </a:r>
          </a:p>
          <a:p>
            <a:pPr lvl="1"/>
            <a:r>
              <a:rPr lang="en-US" sz="2200" dirty="0" smtClean="0"/>
              <a:t>Once enough gas has collected the nebula will condense forming a….</a:t>
            </a:r>
          </a:p>
          <a:p>
            <a:r>
              <a:rPr lang="en-US" sz="2200" dirty="0" err="1" smtClean="0"/>
              <a:t>Protostar</a:t>
            </a:r>
            <a:r>
              <a:rPr lang="en-US" sz="2200" dirty="0" smtClean="0"/>
              <a:t>: </a:t>
            </a:r>
            <a:r>
              <a:rPr lang="en-US" sz="2200" u="sng" dirty="0" smtClean="0">
                <a:solidFill>
                  <a:srgbClr val="F07B10"/>
                </a:solidFill>
              </a:rPr>
              <a:t>Pre-star</a:t>
            </a:r>
          </a:p>
          <a:p>
            <a:pPr lvl="1"/>
            <a:r>
              <a:rPr lang="en-US" sz="2200" dirty="0" smtClean="0"/>
              <a:t>As the </a:t>
            </a:r>
            <a:r>
              <a:rPr lang="en-US" sz="2200" dirty="0" err="1" smtClean="0"/>
              <a:t>protostar</a:t>
            </a:r>
            <a:r>
              <a:rPr lang="en-US" sz="2200" dirty="0" smtClean="0"/>
              <a:t> continues to condense it will heat up until it hits Critical Mass and…</a:t>
            </a:r>
          </a:p>
          <a:p>
            <a:r>
              <a:rPr lang="en-US" sz="2200" dirty="0" smtClean="0"/>
              <a:t>Nuclear fusion begins</a:t>
            </a:r>
          </a:p>
          <a:p>
            <a:pPr lvl="1"/>
            <a:r>
              <a:rPr lang="en-US" sz="2200" dirty="0" smtClean="0"/>
              <a:t>Now we have a real </a:t>
            </a:r>
            <a:r>
              <a:rPr lang="en-US" sz="2200" u="sng" dirty="0" smtClean="0">
                <a:solidFill>
                  <a:srgbClr val="F07B10"/>
                </a:solidFill>
              </a:rPr>
              <a:t>main sequence </a:t>
            </a:r>
            <a:r>
              <a:rPr lang="en-US" sz="2200" dirty="0" smtClean="0"/>
              <a:t>star. </a:t>
            </a:r>
          </a:p>
          <a:p>
            <a:pPr lvl="1"/>
            <a:r>
              <a:rPr lang="en-US" sz="2200" dirty="0" smtClean="0"/>
              <a:t>Main Sequence =</a:t>
            </a:r>
            <a:r>
              <a:rPr lang="en-US" sz="2200" u="sng" dirty="0" smtClean="0"/>
              <a:t> </a:t>
            </a:r>
            <a:r>
              <a:rPr lang="en-US" sz="2200" u="sng" dirty="0" smtClean="0">
                <a:solidFill>
                  <a:srgbClr val="F07B10"/>
                </a:solidFill>
              </a:rPr>
              <a:t>Stable </a:t>
            </a:r>
            <a:r>
              <a:rPr lang="en-US" sz="2200" dirty="0" smtClean="0">
                <a:solidFill>
                  <a:schemeClr val="tx1"/>
                </a:solidFill>
              </a:rPr>
              <a:t>as long as fusion occurs &amp; as long as </a:t>
            </a:r>
            <a:r>
              <a:rPr lang="en-US" sz="2200" u="sng" dirty="0" smtClean="0">
                <a:solidFill>
                  <a:srgbClr val="F07B10"/>
                </a:solidFill>
              </a:rPr>
              <a:t>hydrogen (H2) </a:t>
            </a:r>
            <a:r>
              <a:rPr lang="en-US" sz="2200" dirty="0" smtClean="0">
                <a:solidFill>
                  <a:schemeClr val="tx1"/>
                </a:solidFill>
              </a:rPr>
              <a:t>available</a:t>
            </a:r>
            <a:endParaRPr lang="en-US" sz="2200" u="sng" dirty="0" smtClean="0">
              <a:solidFill>
                <a:schemeClr val="tx1"/>
              </a:solidFill>
            </a:endParaRPr>
          </a:p>
          <a:p>
            <a:pPr lvl="1"/>
            <a:endParaRPr lang="en-US" sz="2200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BB6-199D-4437-BF44-9AF65283AA7B}" type="datetime1">
              <a:rPr lang="en-US" smtClean="0"/>
              <a:t>2/21/2018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361" y="152400"/>
            <a:ext cx="1676400" cy="16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62" y="3968144"/>
            <a:ext cx="192505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99" y="5428117"/>
            <a:ext cx="1462088" cy="14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730"/>
            <a:ext cx="1766264" cy="224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10" y="824968"/>
            <a:ext cx="3171172" cy="22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E17F-C45D-42F2-BFD2-FB9DA9C89635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151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4648200" cy="914400"/>
          </a:xfrm>
        </p:spPr>
        <p:txBody>
          <a:bodyPr/>
          <a:lstStyle/>
          <a:p>
            <a:r>
              <a:rPr lang="en-US" dirty="0" smtClean="0"/>
              <a:t>What is a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376" y="865414"/>
            <a:ext cx="5029200" cy="4872038"/>
          </a:xfrm>
        </p:spPr>
        <p:txBody>
          <a:bodyPr>
            <a:noAutofit/>
          </a:bodyPr>
          <a:lstStyle/>
          <a:p>
            <a:pPr lvl="1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Star = </a:t>
            </a:r>
            <a:r>
              <a:rPr lang="en-GB" sz="2400" b="0" u="none" dirty="0">
                <a:solidFill>
                  <a:schemeClr val="tx1"/>
                </a:solidFill>
              </a:rPr>
              <a:t>A cloud of gas, mainly </a:t>
            </a:r>
            <a:r>
              <a:rPr lang="en-GB" sz="2400" b="0" u="sng" dirty="0">
                <a:solidFill>
                  <a:srgbClr val="F07B10"/>
                </a:solidFill>
              </a:rPr>
              <a:t>hydrogen and </a:t>
            </a:r>
            <a:r>
              <a:rPr lang="en-GB" sz="2400" b="0" u="sng" dirty="0" smtClean="0">
                <a:solidFill>
                  <a:srgbClr val="F07B10"/>
                </a:solidFill>
              </a:rPr>
              <a:t>helium </a:t>
            </a:r>
            <a:r>
              <a:rPr lang="en-GB" sz="2400" b="0" u="none" dirty="0" smtClean="0">
                <a:solidFill>
                  <a:schemeClr val="tx1"/>
                </a:solidFill>
              </a:rPr>
              <a:t>with a core so hot and dense that that </a:t>
            </a:r>
            <a:r>
              <a:rPr lang="en-GB" sz="2400" b="0" u="sng" dirty="0">
                <a:solidFill>
                  <a:srgbClr val="F07B10"/>
                </a:solidFill>
              </a:rPr>
              <a:t>nuclear fusion </a:t>
            </a:r>
            <a:r>
              <a:rPr lang="en-GB" sz="2400" b="0" u="none" dirty="0">
                <a:solidFill>
                  <a:schemeClr val="tx1"/>
                </a:solidFill>
              </a:rPr>
              <a:t>can occur</a:t>
            </a:r>
            <a:r>
              <a:rPr lang="en-GB" sz="2400" b="0" u="none" dirty="0" smtClean="0">
                <a:solidFill>
                  <a:schemeClr val="tx1"/>
                </a:solidFill>
              </a:rPr>
              <a:t>.</a:t>
            </a:r>
            <a:endParaRPr lang="en-US" sz="2400" b="0" u="none" dirty="0" smtClean="0">
              <a:solidFill>
                <a:schemeClr val="tx1"/>
              </a:solidFill>
            </a:endParaRPr>
          </a:p>
          <a:p>
            <a:pPr lvl="1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Purpose/Jobs</a:t>
            </a:r>
          </a:p>
          <a:p>
            <a:pPr lvl="2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Provide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rgbClr val="F07B10"/>
                </a:solidFill>
              </a:rPr>
              <a:t>Light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Warms Planet Earth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Photosynthesis – base of </a:t>
            </a:r>
            <a:r>
              <a:rPr lang="en-US" u="sng" dirty="0" smtClean="0">
                <a:solidFill>
                  <a:srgbClr val="F07B10"/>
                </a:solidFill>
              </a:rPr>
              <a:t>food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rgbClr val="F07B10"/>
                </a:solidFill>
              </a:rPr>
              <a:t>chain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which produces </a:t>
            </a:r>
            <a:r>
              <a:rPr lang="en-US" u="sng" dirty="0" smtClean="0">
                <a:solidFill>
                  <a:srgbClr val="F07B10"/>
                </a:solidFill>
              </a:rPr>
              <a:t>O</a:t>
            </a:r>
            <a:r>
              <a:rPr lang="en-US" sz="1100" u="sng" dirty="0" smtClean="0">
                <a:solidFill>
                  <a:srgbClr val="F07B1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for breathing</a:t>
            </a:r>
          </a:p>
          <a:p>
            <a:pPr lvl="2">
              <a:buAutoNum type="alphaUcPeriod"/>
            </a:pPr>
            <a:r>
              <a:rPr lang="en-GB" sz="2400" dirty="0" smtClean="0">
                <a:solidFill>
                  <a:schemeClr val="tx1"/>
                </a:solidFill>
              </a:rPr>
              <a:t>Nuclear fusion within stars converts light (low mass) elements </a:t>
            </a:r>
            <a:r>
              <a:rPr lang="en-GB" sz="2400" dirty="0" smtClean="0">
                <a:solidFill>
                  <a:srgbClr val="F07B10"/>
                </a:solidFill>
              </a:rPr>
              <a:t>(</a:t>
            </a:r>
            <a:r>
              <a:rPr lang="en-GB" sz="2400" u="sng" dirty="0" smtClean="0">
                <a:solidFill>
                  <a:srgbClr val="F07B10"/>
                </a:solidFill>
              </a:rPr>
              <a:t>H, He</a:t>
            </a:r>
            <a:r>
              <a:rPr lang="en-GB" sz="2400" dirty="0" smtClean="0">
                <a:solidFill>
                  <a:srgbClr val="F07B10"/>
                </a:solidFill>
              </a:rPr>
              <a:t>) </a:t>
            </a:r>
            <a:r>
              <a:rPr lang="en-GB" sz="2400" dirty="0" smtClean="0">
                <a:solidFill>
                  <a:schemeClr val="tx1"/>
                </a:solidFill>
              </a:rPr>
              <a:t>into </a:t>
            </a:r>
            <a:r>
              <a:rPr lang="en-GB" sz="2400" u="sng" dirty="0" smtClean="0">
                <a:solidFill>
                  <a:srgbClr val="F07B10"/>
                </a:solidFill>
              </a:rPr>
              <a:t>heavier </a:t>
            </a:r>
            <a:r>
              <a:rPr lang="en-GB" sz="2400" dirty="0" smtClean="0">
                <a:solidFill>
                  <a:schemeClr val="tx1"/>
                </a:solidFill>
              </a:rPr>
              <a:t>ones (C, O, Ne, Mg, Si, Fe)</a:t>
            </a:r>
          </a:p>
          <a:p>
            <a:pPr>
              <a:buFont typeface="Wingdings" pitchFamily="2" charset="2"/>
              <a:buChar char="§"/>
            </a:pPr>
            <a:endParaRPr lang="en-US" sz="2400" b="0" u="none" dirty="0" smtClean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6382-52DF-412F-AF90-08EE94333B26}" type="datetime1">
              <a:rPr lang="en-US" smtClean="0"/>
              <a:t>2/21/2018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63" y="0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www.e-education.psu.edu/astro801/files/astro801/image/massivestar_core_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10740"/>
            <a:ext cx="37909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" y="259574"/>
            <a:ext cx="3324340" cy="1569226"/>
          </a:xfrm>
        </p:spPr>
        <p:txBody>
          <a:bodyPr/>
          <a:lstStyle/>
          <a:p>
            <a:pPr algn="ctr"/>
            <a:r>
              <a:rPr lang="en-US" sz="2600" dirty="0" smtClean="0"/>
              <a:t>Summary of </a:t>
            </a:r>
            <a:br>
              <a:rPr lang="en-US" sz="2600" dirty="0" smtClean="0"/>
            </a:br>
            <a:r>
              <a:rPr lang="en-US" sz="2600" dirty="0" smtClean="0"/>
              <a:t>Nuclear Fusion Marshmallow Activity</a:t>
            </a:r>
            <a:br>
              <a:rPr lang="en-US" sz="2600" dirty="0" smtClean="0"/>
            </a:br>
            <a:r>
              <a:rPr lang="en-US" sz="2600" dirty="0" smtClean="0"/>
              <a:t>p.1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" y="2361677"/>
            <a:ext cx="9144000" cy="419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none" dirty="0" smtClean="0">
                <a:solidFill>
                  <a:schemeClr val="tx1"/>
                </a:solidFill>
              </a:rPr>
              <a:t>Periodic Table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Arranges elements by the number of </a:t>
            </a:r>
            <a:r>
              <a:rPr lang="en-US" u="sng" dirty="0" smtClean="0">
                <a:solidFill>
                  <a:srgbClr val="F07B10"/>
                </a:solidFill>
              </a:rPr>
              <a:t>protons</a:t>
            </a:r>
            <a:r>
              <a:rPr lang="en-US" b="0" dirty="0" smtClean="0">
                <a:solidFill>
                  <a:srgbClr val="F07B1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in the atom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element is the smallest element and only has 1 proton</a:t>
            </a:r>
            <a:r>
              <a:rPr lang="en-US" b="0" dirty="0" smtClean="0">
                <a:solidFill>
                  <a:schemeClr val="tx1"/>
                </a:solidFill>
              </a:rPr>
              <a:t>? </a:t>
            </a:r>
            <a:r>
              <a:rPr lang="en-US" u="sng" dirty="0" smtClean="0">
                <a:solidFill>
                  <a:srgbClr val="F07B10"/>
                </a:solidFill>
              </a:rPr>
              <a:t>Hydrogen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“fuse” (combine) 2 hydrogen atoms, what element is formed?</a:t>
            </a:r>
          </a:p>
          <a:p>
            <a:pPr marL="614934" lvl="1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07B10"/>
                </a:solidFill>
              </a:rPr>
              <a:t>Helium</a:t>
            </a:r>
            <a:r>
              <a:rPr lang="en-US" dirty="0" smtClean="0">
                <a:solidFill>
                  <a:schemeClr val="tx1"/>
                </a:solidFill>
              </a:rPr>
              <a:t> which has </a:t>
            </a:r>
            <a:r>
              <a:rPr lang="en-US" u="sng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protons.</a:t>
            </a:r>
          </a:p>
          <a:p>
            <a:pPr marL="400050"/>
            <a:r>
              <a:rPr lang="en-US" dirty="0">
                <a:solidFill>
                  <a:schemeClr val="tx1"/>
                </a:solidFill>
              </a:rPr>
              <a:t>If you “fuse” (combine) </a:t>
            </a:r>
            <a:r>
              <a:rPr lang="en-US" dirty="0" smtClean="0">
                <a:solidFill>
                  <a:schemeClr val="tx1"/>
                </a:solidFill>
              </a:rPr>
              <a:t>3 Helium </a:t>
            </a:r>
            <a:r>
              <a:rPr lang="en-US" dirty="0">
                <a:solidFill>
                  <a:schemeClr val="tx1"/>
                </a:solidFill>
              </a:rPr>
              <a:t>atoms, what element is formed?</a:t>
            </a:r>
          </a:p>
          <a:p>
            <a:pPr marL="729234" lvl="1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07B10"/>
                </a:solidFill>
              </a:rPr>
              <a:t>Carbon</a:t>
            </a:r>
            <a:r>
              <a:rPr lang="en-US" dirty="0" smtClean="0">
                <a:solidFill>
                  <a:srgbClr val="F07B1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which has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smtClean="0">
                <a:solidFill>
                  <a:srgbClr val="F07B10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protons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84B1-B139-4D1B-9B2C-88ED695C7D65}" type="datetime1">
              <a:rPr lang="en-US" smtClean="0"/>
              <a:t>2/21/2018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01410"/>
            <a:ext cx="2895600" cy="388316"/>
          </a:xfrm>
        </p:spPr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445" r="51438" b="5556"/>
          <a:stretch/>
        </p:blipFill>
        <p:spPr>
          <a:xfrm rot="5400000">
            <a:off x="5157255" y="-1884643"/>
            <a:ext cx="2102103" cy="58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2792486" cy="2094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0" y="259574"/>
            <a:ext cx="3324340" cy="1661302"/>
          </a:xfrm>
        </p:spPr>
        <p:txBody>
          <a:bodyPr/>
          <a:lstStyle/>
          <a:p>
            <a:pPr algn="ctr"/>
            <a:r>
              <a:rPr lang="en-US" sz="2600" dirty="0" smtClean="0"/>
              <a:t>Summary of </a:t>
            </a:r>
            <a:br>
              <a:rPr lang="en-US" sz="2600" dirty="0" smtClean="0"/>
            </a:br>
            <a:r>
              <a:rPr lang="en-US" sz="2600" dirty="0" smtClean="0"/>
              <a:t>Nuclear Fusion Marshmallow Activity</a:t>
            </a:r>
            <a:br>
              <a:rPr lang="en-US" sz="2600" dirty="0" smtClean="0"/>
            </a:br>
            <a:r>
              <a:rPr lang="en-US" sz="2600" dirty="0" smtClean="0"/>
              <a:t>p.2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" y="2057401"/>
            <a:ext cx="9144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none" dirty="0" smtClean="0">
                <a:solidFill>
                  <a:schemeClr val="tx1"/>
                </a:solidFill>
              </a:rPr>
              <a:t>Periodic Table</a:t>
            </a:r>
          </a:p>
          <a:p>
            <a:pPr marL="400050">
              <a:buFont typeface="+mj-lt"/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When fusion occurs, what is released? </a:t>
            </a:r>
            <a:r>
              <a:rPr lang="en-US" b="0" dirty="0" smtClean="0">
                <a:solidFill>
                  <a:schemeClr val="tx1"/>
                </a:solidFill>
              </a:rPr>
              <a:t>(Represented by the macaroni)? </a:t>
            </a:r>
          </a:p>
          <a:p>
            <a:pPr marL="729234" lvl="1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07B10"/>
                </a:solidFill>
              </a:rPr>
              <a:t>Energy</a:t>
            </a:r>
            <a:r>
              <a:rPr lang="en-US" dirty="0" smtClean="0">
                <a:solidFill>
                  <a:schemeClr val="tx1"/>
                </a:solidFill>
              </a:rPr>
              <a:t>  in the form of </a:t>
            </a:r>
            <a:r>
              <a:rPr lang="en-US" b="1" u="sng" dirty="0" smtClean="0">
                <a:solidFill>
                  <a:srgbClr val="F07B10"/>
                </a:solidFill>
              </a:rPr>
              <a:t>gamma radiation</a:t>
            </a:r>
          </a:p>
          <a:p>
            <a:pPr marL="729234" lvl="1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This energy wants to escape and </a:t>
            </a:r>
            <a:r>
              <a:rPr lang="en-US" b="1" u="sng" dirty="0" smtClean="0">
                <a:solidFill>
                  <a:srgbClr val="F07B10"/>
                </a:solidFill>
              </a:rPr>
              <a:t>“pushes outward” </a:t>
            </a:r>
            <a:r>
              <a:rPr lang="en-US" dirty="0" smtClean="0">
                <a:solidFill>
                  <a:schemeClr val="tx1"/>
                </a:solidFill>
              </a:rPr>
              <a:t>from the center of the star.</a:t>
            </a:r>
            <a:endParaRPr lang="en-US" b="0" dirty="0" smtClean="0">
              <a:solidFill>
                <a:schemeClr val="tx1"/>
              </a:solidFill>
            </a:endParaRPr>
          </a:p>
          <a:p>
            <a:pPr marL="4000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What force counteracts the energy, “pulls in”  and keeps the star from expanding?</a:t>
            </a:r>
          </a:p>
          <a:p>
            <a:pPr marL="729234" lvl="1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07B10"/>
                </a:solidFill>
              </a:rPr>
              <a:t>Gravity</a:t>
            </a:r>
            <a:endParaRPr lang="en-US" u="sng" dirty="0" smtClean="0">
              <a:solidFill>
                <a:srgbClr val="F07B10"/>
              </a:solidFill>
            </a:endParaRPr>
          </a:p>
          <a:p>
            <a:pPr marL="4000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What will happen when fusion runs out of fuel and stops occurring </a:t>
            </a:r>
            <a:r>
              <a:rPr lang="en-US" b="0" dirty="0" smtClean="0">
                <a:solidFill>
                  <a:schemeClr val="tx1"/>
                </a:solidFill>
              </a:rPr>
              <a:t>in the center of the star?</a:t>
            </a:r>
          </a:p>
          <a:p>
            <a:pPr marL="729234" lvl="1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07B10"/>
                </a:solidFill>
              </a:rPr>
              <a:t>Gravity will WIN!! Star will collapse in an explosion!!</a:t>
            </a:r>
            <a:endParaRPr lang="en-US" b="1" u="sng" dirty="0">
              <a:solidFill>
                <a:srgbClr val="F07B1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84B1-B139-4D1B-9B2C-88ED695C7D65}" type="datetime1">
              <a:rPr lang="en-US" smtClean="0"/>
              <a:t>2/21/2018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01410"/>
            <a:ext cx="2895600" cy="388316"/>
          </a:xfrm>
        </p:spPr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12" y="173516"/>
            <a:ext cx="2794776" cy="1295400"/>
          </a:xfrm>
        </p:spPr>
        <p:txBody>
          <a:bodyPr/>
          <a:lstStyle/>
          <a:p>
            <a:pPr algn="ctr"/>
            <a:r>
              <a:rPr lang="en-US" dirty="0" smtClean="0"/>
              <a:t>Nuclear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3222"/>
            <a:ext cx="9144000" cy="2751506"/>
          </a:xfrm>
        </p:spPr>
        <p:txBody>
          <a:bodyPr/>
          <a:lstStyle/>
          <a:p>
            <a:r>
              <a:rPr lang="en-US" u="none" dirty="0" smtClean="0">
                <a:solidFill>
                  <a:schemeClr val="tx1"/>
                </a:solidFill>
              </a:rPr>
              <a:t>Creates </a:t>
            </a:r>
            <a:r>
              <a:rPr lang="en-US" u="none" dirty="0">
                <a:solidFill>
                  <a:schemeClr val="tx1"/>
                </a:solidFill>
              </a:rPr>
              <a:t>new more</a:t>
            </a:r>
            <a:r>
              <a:rPr lang="en-US" u="none" dirty="0">
                <a:solidFill>
                  <a:srgbClr val="F07B10"/>
                </a:solidFill>
              </a:rPr>
              <a:t> </a:t>
            </a:r>
            <a:r>
              <a:rPr lang="en-US" u="sng" dirty="0" smtClean="0">
                <a:solidFill>
                  <a:srgbClr val="F07B10"/>
                </a:solidFill>
              </a:rPr>
              <a:t>complex/larger  </a:t>
            </a:r>
            <a:r>
              <a:rPr lang="en-US" u="none" dirty="0">
                <a:solidFill>
                  <a:schemeClr val="tx1"/>
                </a:solidFill>
              </a:rPr>
              <a:t>elements</a:t>
            </a:r>
          </a:p>
          <a:p>
            <a:pPr lvl="2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Without these life would not be able to form</a:t>
            </a:r>
          </a:p>
          <a:p>
            <a:r>
              <a:rPr lang="en-US" u="none" dirty="0" smtClean="0">
                <a:solidFill>
                  <a:schemeClr val="tx1"/>
                </a:solidFill>
              </a:rPr>
              <a:t>Will continue in a star until no heavier element can be produced</a:t>
            </a:r>
          </a:p>
          <a:p>
            <a:pPr lvl="2">
              <a:buFont typeface="+mj-lt"/>
              <a:buAutoNum type="alphaUcPeriod"/>
            </a:pPr>
            <a:r>
              <a:rPr lang="en-US" u="sng" dirty="0">
                <a:solidFill>
                  <a:srgbClr val="F07B10"/>
                </a:solidFill>
              </a:rPr>
              <a:t>I</a:t>
            </a:r>
            <a:r>
              <a:rPr lang="en-US" u="sng" dirty="0" smtClean="0">
                <a:solidFill>
                  <a:srgbClr val="F07B10"/>
                </a:solidFill>
              </a:rPr>
              <a:t>ron (Fe) </a:t>
            </a:r>
            <a:r>
              <a:rPr lang="en-US" dirty="0" smtClean="0">
                <a:solidFill>
                  <a:schemeClr val="tx1"/>
                </a:solidFill>
              </a:rPr>
              <a:t>is the ultimate stopping point</a:t>
            </a:r>
          </a:p>
          <a:p>
            <a:r>
              <a:rPr lang="en-US" u="none" dirty="0" smtClean="0">
                <a:solidFill>
                  <a:schemeClr val="tx1"/>
                </a:solidFill>
              </a:rPr>
              <a:t>Helps balance out the force of </a:t>
            </a:r>
            <a:r>
              <a:rPr lang="en-US" u="sng" dirty="0" smtClean="0">
                <a:solidFill>
                  <a:srgbClr val="F07B10"/>
                </a:solidFill>
              </a:rPr>
              <a:t>gravity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none" dirty="0" smtClean="0">
                <a:solidFill>
                  <a:schemeClr val="tx1"/>
                </a:solidFill>
              </a:rPr>
              <a:t>trying to act on stars</a:t>
            </a:r>
          </a:p>
          <a:p>
            <a:r>
              <a:rPr lang="en-US" u="none" dirty="0" smtClean="0">
                <a:solidFill>
                  <a:schemeClr val="tx1"/>
                </a:solidFill>
              </a:rPr>
              <a:t>When fusion stops, gravity will win and cause the star to </a:t>
            </a:r>
            <a:r>
              <a:rPr lang="en-US" u="sng" dirty="0" smtClean="0">
                <a:solidFill>
                  <a:srgbClr val="F07B10"/>
                </a:solidFill>
              </a:rPr>
              <a:t>collapse</a:t>
            </a:r>
            <a:r>
              <a:rPr lang="en-US" u="none" dirty="0" smtClean="0">
                <a:solidFill>
                  <a:srgbClr val="F07B10"/>
                </a:solidFill>
              </a:rPr>
              <a:t>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This is when a star begins to die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84B1-B139-4D1B-9B2C-88ED695C7D65}" type="datetime1">
              <a:rPr lang="en-US" smtClean="0"/>
              <a:t>2/21/2018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01410"/>
            <a:ext cx="2895600" cy="388316"/>
          </a:xfrm>
        </p:spPr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8430"/>
            <a:ext cx="1981201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8" y="4474728"/>
            <a:ext cx="2890984" cy="216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68731"/>
            <a:ext cx="2812531" cy="1821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r="1388"/>
          <a:stretch/>
        </p:blipFill>
        <p:spPr>
          <a:xfrm>
            <a:off x="5329409" y="3926618"/>
            <a:ext cx="3281191" cy="28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34" y="46059"/>
            <a:ext cx="4854766" cy="1096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Star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0200" y="1143000"/>
            <a:ext cx="5664200" cy="51696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Three Main Characteristics</a:t>
            </a:r>
            <a:endParaRPr lang="en-US" sz="2400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Brightness/Magnitude/Luminosity</a:t>
            </a:r>
            <a:endParaRPr lang="en-US" sz="2200" b="1" dirty="0"/>
          </a:p>
          <a:p>
            <a:pPr marL="1380744" lvl="4" indent="-457200"/>
            <a:r>
              <a:rPr lang="en-US" sz="2200" dirty="0"/>
              <a:t>Light releasing </a:t>
            </a:r>
            <a:r>
              <a:rPr lang="en-US" sz="2200" dirty="0" smtClean="0"/>
              <a:t>capacity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Color</a:t>
            </a:r>
            <a:endParaRPr lang="en-US" sz="2200" b="1" dirty="0"/>
          </a:p>
          <a:p>
            <a:pPr marL="1380744" lvl="4" indent="-457200"/>
            <a:r>
              <a:rPr lang="en-US" sz="2200" dirty="0" smtClean="0">
                <a:solidFill>
                  <a:schemeClr val="tx1"/>
                </a:solidFill>
              </a:rPr>
              <a:t>Determined by </a:t>
            </a:r>
            <a:r>
              <a:rPr lang="en-US" sz="2200" dirty="0"/>
              <a:t>Temperature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Size</a:t>
            </a:r>
            <a:endParaRPr lang="en-US" sz="2200" b="1" dirty="0"/>
          </a:p>
          <a:p>
            <a:pPr marL="1380744" lvl="4" indent="-457200"/>
            <a:r>
              <a:rPr lang="en-US" sz="2200" dirty="0" smtClean="0">
                <a:solidFill>
                  <a:schemeClr val="tx1"/>
                </a:solidFill>
              </a:rPr>
              <a:t>Large - usually blue, hot, bright</a:t>
            </a:r>
          </a:p>
          <a:p>
            <a:pPr marL="1380744" lvl="4" indent="-457200"/>
            <a:r>
              <a:rPr lang="en-US" sz="2200" dirty="0" smtClean="0">
                <a:solidFill>
                  <a:schemeClr val="tx1"/>
                </a:solidFill>
              </a:rPr>
              <a:t>Small - usually red, cool, dim</a:t>
            </a:r>
          </a:p>
          <a:p>
            <a:pPr marL="1380744" lvl="4" indent="-457200"/>
            <a:r>
              <a:rPr lang="en-US" sz="2200" dirty="0" smtClean="0"/>
              <a:t>Determines </a:t>
            </a:r>
            <a:r>
              <a:rPr lang="en-US" sz="2200" dirty="0"/>
              <a:t>means of Death</a:t>
            </a:r>
          </a:p>
          <a:p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www.ps-19.org/Crea02Elements/index_files/Hertzsprung-Russ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95600"/>
            <a:ext cx="3657600" cy="36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36C6-CE56-4EB0-A096-5428D2575F3B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9749" y="-21757"/>
            <a:ext cx="5586532" cy="6932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Brightness &amp; Energy Terms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39376" y="524103"/>
            <a:ext cx="5586532" cy="6164779"/>
          </a:xfrm>
        </p:spPr>
        <p:txBody>
          <a:bodyPr>
            <a:noAutofit/>
          </a:bodyPr>
          <a:lstStyle/>
          <a:p>
            <a:pPr marL="576072" lvl="1">
              <a:spcBef>
                <a:spcPts val="0"/>
              </a:spcBef>
              <a:buNone/>
            </a:pPr>
            <a:r>
              <a:rPr lang="en-GB" b="1" u="sng" dirty="0" smtClean="0">
                <a:solidFill>
                  <a:schemeClr val="tx1"/>
                </a:solidFill>
              </a:rPr>
              <a:t>Terms Describing a Star’s Brightness &amp; Energy Output:</a:t>
            </a:r>
          </a:p>
          <a:p>
            <a:pPr marL="576072">
              <a:buClr>
                <a:schemeClr val="tx1"/>
              </a:buClr>
              <a:buSzPct val="100000"/>
            </a:pPr>
            <a:r>
              <a:rPr lang="en-US" u="sng" dirty="0">
                <a:solidFill>
                  <a:schemeClr val="tx1"/>
                </a:solidFill>
              </a:rPr>
              <a:t>Apparent </a:t>
            </a:r>
            <a:r>
              <a:rPr lang="en-US" b="0" u="sng" dirty="0">
                <a:solidFill>
                  <a:schemeClr val="tx1"/>
                </a:solidFill>
              </a:rPr>
              <a:t>magnitude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= How bright the star </a:t>
            </a:r>
            <a:r>
              <a:rPr lang="en-US" b="0" u="sng" dirty="0">
                <a:solidFill>
                  <a:srgbClr val="F07B10"/>
                </a:solidFill>
              </a:rPr>
              <a:t>APPEARS</a:t>
            </a:r>
            <a:r>
              <a:rPr lang="en-US" b="0" dirty="0">
                <a:solidFill>
                  <a:srgbClr val="F07B10"/>
                </a:solidFill>
              </a:rPr>
              <a:t> </a:t>
            </a:r>
          </a:p>
          <a:p>
            <a:pPr marL="905256" lvl="1"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</a:rPr>
              <a:t>What can cause a bright star to look dim? It’s </a:t>
            </a:r>
            <a:r>
              <a:rPr lang="en-US" u="sng" dirty="0">
                <a:solidFill>
                  <a:srgbClr val="F07B10"/>
                </a:solidFill>
              </a:rPr>
              <a:t>distance</a:t>
            </a:r>
            <a:r>
              <a:rPr lang="en-US" dirty="0">
                <a:solidFill>
                  <a:srgbClr val="F07B1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Bright star looks dim if it is </a:t>
            </a:r>
            <a:r>
              <a:rPr lang="en-US" u="sng" dirty="0">
                <a:solidFill>
                  <a:srgbClr val="F07B10"/>
                </a:solidFill>
              </a:rPr>
              <a:t>far away</a:t>
            </a:r>
          </a:p>
          <a:p>
            <a:pPr marL="905256" lvl="1">
              <a:buClr>
                <a:schemeClr val="tx1"/>
              </a:buClr>
              <a:buSzPct val="100000"/>
            </a:pPr>
            <a:r>
              <a:rPr lang="en-US" dirty="0">
                <a:solidFill>
                  <a:schemeClr val="tx1"/>
                </a:solidFill>
              </a:rPr>
              <a:t>What can cause a dim star to look bright?  It’s </a:t>
            </a:r>
            <a:r>
              <a:rPr lang="en-US" u="sng" dirty="0">
                <a:solidFill>
                  <a:srgbClr val="F07B10"/>
                </a:solidFill>
              </a:rPr>
              <a:t>distance</a:t>
            </a:r>
            <a:r>
              <a:rPr lang="en-US" dirty="0">
                <a:solidFill>
                  <a:srgbClr val="F07B1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Dim star looks bright when it’s </a:t>
            </a:r>
            <a:r>
              <a:rPr lang="en-US" u="sng" dirty="0">
                <a:solidFill>
                  <a:srgbClr val="F07B10"/>
                </a:solidFill>
              </a:rPr>
              <a:t>close</a:t>
            </a:r>
          </a:p>
          <a:p>
            <a:pPr marL="576072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Absolute </a:t>
            </a:r>
            <a:r>
              <a:rPr lang="en-US" b="0" u="sng" dirty="0">
                <a:solidFill>
                  <a:schemeClr val="tx1"/>
                </a:solidFill>
              </a:rPr>
              <a:t>magnitude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_</a:t>
            </a:r>
            <a:r>
              <a:rPr lang="en-US" b="0" u="sng" dirty="0">
                <a:solidFill>
                  <a:srgbClr val="F07B10"/>
                </a:solidFill>
              </a:rPr>
              <a:t>Actual </a:t>
            </a:r>
            <a:r>
              <a:rPr lang="en-US" b="0" dirty="0">
                <a:solidFill>
                  <a:schemeClr val="tx1"/>
                </a:solidFill>
              </a:rPr>
              <a:t>brightness based on how bright stars would look if they were </a:t>
            </a:r>
            <a:r>
              <a:rPr lang="en-US" b="0" u="sng" dirty="0" smtClean="0">
                <a:solidFill>
                  <a:srgbClr val="F07B10"/>
                </a:solidFill>
              </a:rPr>
              <a:t>ALL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b="0" u="sng" dirty="0">
                <a:solidFill>
                  <a:srgbClr val="F07B10"/>
                </a:solidFill>
              </a:rPr>
              <a:t>SAME DISTANCE </a:t>
            </a:r>
            <a:r>
              <a:rPr lang="en-US" b="0" dirty="0">
                <a:solidFill>
                  <a:schemeClr val="tx1"/>
                </a:solidFill>
              </a:rPr>
              <a:t>away.</a:t>
            </a:r>
          </a:p>
          <a:p>
            <a:pPr marL="576072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u="sng" dirty="0">
                <a:solidFill>
                  <a:schemeClr val="tx1"/>
                </a:solidFill>
              </a:rPr>
              <a:t>Luminosity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Measures </a:t>
            </a:r>
            <a:r>
              <a:rPr lang="en-US" b="0" dirty="0">
                <a:solidFill>
                  <a:schemeClr val="tx1"/>
                </a:solidFill>
              </a:rPr>
              <a:t>how much </a:t>
            </a:r>
            <a:r>
              <a:rPr lang="en-US" b="0" u="sng" dirty="0">
                <a:solidFill>
                  <a:srgbClr val="F07B10"/>
                </a:solidFill>
              </a:rPr>
              <a:t>ENERGY</a:t>
            </a:r>
            <a:r>
              <a:rPr lang="en-US" b="0" dirty="0">
                <a:solidFill>
                  <a:schemeClr val="tx1"/>
                </a:solidFill>
              </a:rPr>
              <a:t> IS GIVEN OFF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905256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Absolute magnitude &amp; Luminosity closely related</a:t>
            </a:r>
          </a:p>
          <a:p>
            <a:pPr marL="905256"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Discuss </a:t>
            </a:r>
            <a:r>
              <a:rPr lang="en-US" dirty="0">
                <a:solidFill>
                  <a:srgbClr val="0070C0"/>
                </a:solidFill>
              </a:rPr>
              <a:t>lumens of light </a:t>
            </a:r>
            <a:r>
              <a:rPr lang="en-US" dirty="0" smtClean="0">
                <a:solidFill>
                  <a:srgbClr val="0070C0"/>
                </a:solidFill>
              </a:rPr>
              <a:t>bulbs</a:t>
            </a:r>
            <a:endParaRPr lang="en-US" b="0" dirty="0" smtClean="0">
              <a:solidFill>
                <a:srgbClr val="0070C0"/>
              </a:solidFill>
            </a:endParaRPr>
          </a:p>
          <a:p>
            <a:pPr marL="329184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E873-5035-4253-B868-599DF77B5DCB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304" r="13636" b="28182"/>
          <a:stretch/>
        </p:blipFill>
        <p:spPr>
          <a:xfrm>
            <a:off x="5447156" y="0"/>
            <a:ext cx="3696844" cy="351796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r="28386"/>
          <a:stretch/>
        </p:blipFill>
        <p:spPr bwMode="auto">
          <a:xfrm>
            <a:off x="5216783" y="-235030"/>
            <a:ext cx="1676401" cy="151657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57" y="4027937"/>
            <a:ext cx="3696844" cy="19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0" y="119983"/>
            <a:ext cx="6918901" cy="8314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Scales for </a:t>
            </a:r>
            <a:br>
              <a:rPr lang="en-US" sz="3200" dirty="0" smtClean="0"/>
            </a:br>
            <a:r>
              <a:rPr lang="en-US" sz="3200" dirty="0" smtClean="0"/>
              <a:t>Magnitude &amp; Luminosity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649" y="838200"/>
            <a:ext cx="9144000" cy="5410200"/>
          </a:xfrm>
        </p:spPr>
        <p:txBody>
          <a:bodyPr>
            <a:noAutofit/>
          </a:bodyPr>
          <a:lstStyle/>
          <a:p>
            <a:pPr lvl="1"/>
            <a:endParaRPr lang="en-US" sz="1700" dirty="0" smtClean="0">
              <a:solidFill>
                <a:schemeClr val="tx1"/>
              </a:solidFill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D37D-7C37-4294-BF3E-A08895E5BA39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18181"/>
          <a:stretch/>
        </p:blipFill>
        <p:spPr bwMode="auto">
          <a:xfrm>
            <a:off x="6934200" y="-184150"/>
            <a:ext cx="205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671021" y="1431925"/>
            <a:ext cx="2425849" cy="4419600"/>
            <a:chOff x="7073677" y="3009526"/>
            <a:chExt cx="1701975" cy="36297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540"/>
            <a:stretch/>
          </p:blipFill>
          <p:spPr>
            <a:xfrm>
              <a:off x="7073677" y="3011671"/>
              <a:ext cx="787843" cy="36276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3"/>
            <a:stretch/>
          </p:blipFill>
          <p:spPr>
            <a:xfrm>
              <a:off x="7924799" y="3009526"/>
              <a:ext cx="850853" cy="3627604"/>
            </a:xfrm>
            <a:prstGeom prst="rect">
              <a:avLst/>
            </a:prstGeom>
          </p:spPr>
        </p:pic>
      </p:grpSp>
      <p:sp>
        <p:nvSpPr>
          <p:cNvPr id="24" name="Content Placeholder 3"/>
          <p:cNvSpPr txBox="1">
            <a:spLocks/>
          </p:cNvSpPr>
          <p:nvPr/>
        </p:nvSpPr>
        <p:spPr>
          <a:xfrm>
            <a:off x="-139377" y="1035050"/>
            <a:ext cx="6705127" cy="5653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+mj-lt"/>
              <a:buAutoNum type="arabicPeriod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6384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+mj-lt"/>
              <a:buAutoNum type="alphaUcPeriod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4430" indent="-5143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+mj-lt"/>
              <a:buAutoNum type="romanLcPeriod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750" indent="-5143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+mj-lt"/>
              <a:buAutoNum type="romanLcPeriod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9184" lvl="1" indent="0">
              <a:buFont typeface="+mj-lt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While Absolute Magnitude is a result of the energy (luminosity) of the stare, magnitude and luminosity have different scales, and they are </a:t>
            </a:r>
            <a:r>
              <a:rPr lang="en-US" sz="2400" u="sng" dirty="0" smtClean="0">
                <a:solidFill>
                  <a:srgbClr val="F07B10"/>
                </a:solidFill>
              </a:rPr>
              <a:t>inversely </a:t>
            </a:r>
            <a:r>
              <a:rPr lang="en-US" sz="2400" dirty="0" smtClean="0">
                <a:solidFill>
                  <a:schemeClr val="tx1"/>
                </a:solidFill>
              </a:rPr>
              <a:t>proportional.</a:t>
            </a:r>
          </a:p>
          <a:p>
            <a:pPr marL="329184" lvl="1" indent="0">
              <a:buFont typeface="+mj-lt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576072" lvl="1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Absolute Magnitude:</a:t>
            </a:r>
          </a:p>
          <a:p>
            <a:pPr marL="944118" lvl="2">
              <a:spcBef>
                <a:spcPts val="0"/>
              </a:spcBef>
              <a:buSzPct val="80000"/>
              <a:buFont typeface="+mj-lt"/>
              <a:buAutoNum type="alphaUcPeriod"/>
            </a:pPr>
            <a:r>
              <a:rPr lang="en-GB" sz="2400" u="sng" dirty="0" smtClean="0">
                <a:solidFill>
                  <a:srgbClr val="F07B10"/>
                </a:solidFill>
              </a:rPr>
              <a:t>LOW</a:t>
            </a:r>
            <a:r>
              <a:rPr lang="en-GB" sz="2400" dirty="0" smtClean="0">
                <a:solidFill>
                  <a:srgbClr val="F07B1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numbers = BRIGHTER star</a:t>
            </a:r>
          </a:p>
          <a:p>
            <a:pPr marL="944118" lvl="2">
              <a:spcBef>
                <a:spcPts val="0"/>
              </a:spcBef>
              <a:buSzPct val="80000"/>
              <a:buFont typeface="+mj-lt"/>
              <a:buAutoNum type="alphaUcPeriod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576072" lvl="1">
              <a:spcBef>
                <a:spcPts val="0"/>
              </a:spcBef>
              <a:buSzPct val="80000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Luminosity:</a:t>
            </a:r>
          </a:p>
          <a:p>
            <a:pPr marL="944118" lvl="2">
              <a:spcBef>
                <a:spcPts val="0"/>
              </a:spcBef>
              <a:buSzPct val="80000"/>
              <a:buAutoNum type="arabicPeriod"/>
            </a:pPr>
            <a:r>
              <a:rPr lang="en-GB" sz="2400" u="sng" dirty="0" smtClean="0">
                <a:solidFill>
                  <a:srgbClr val="F07B10"/>
                </a:solidFill>
              </a:rPr>
              <a:t>HIGH</a:t>
            </a:r>
            <a:r>
              <a:rPr lang="en-GB" sz="2400" dirty="0" smtClean="0">
                <a:solidFill>
                  <a:schemeClr val="tx1"/>
                </a:solidFill>
              </a:rPr>
              <a:t> numbers = BRIGHTER star</a:t>
            </a:r>
          </a:p>
          <a:p>
            <a:pPr marL="118872" lvl="1" indent="0">
              <a:spcBef>
                <a:spcPts val="0"/>
              </a:spcBef>
              <a:buSzPct val="80000"/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2"/>
            <a:ext cx="8839200" cy="1217407"/>
          </a:xfrm>
        </p:spPr>
        <p:txBody>
          <a:bodyPr/>
          <a:lstStyle/>
          <a:p>
            <a:r>
              <a:rPr lang="en-US" sz="3200" u="sng" dirty="0" smtClean="0"/>
              <a:t>HR-Diagram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Absolute Magnitude vs. Luminosity Scales</a:t>
            </a:r>
            <a:br>
              <a:rPr lang="en-US" sz="3200" dirty="0" smtClean="0"/>
            </a:br>
            <a:r>
              <a:rPr lang="en-US" sz="3200" dirty="0" smtClean="0"/>
              <a:t>“Reversed Numbers”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21D4-1823-45B5-A677-FAA9D517151E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8" name="Picture 4" descr="http://linus.highpoint.edu/~atitus/ast121/Chapter_11/H-R_diagram/H-R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52" y="1295400"/>
            <a:ext cx="5334000" cy="50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434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 smtClean="0"/>
              <a:t>Objectives p. </a:t>
            </a:r>
            <a:r>
              <a:rPr lang="en-US" altLang="en-US" sz="3000" dirty="0"/>
              <a:t>2</a:t>
            </a:r>
            <a:r>
              <a:rPr lang="en-US" altLang="en-US" sz="3000" dirty="0" smtClean="0"/>
              <a:t>:</a:t>
            </a:r>
          </a:p>
        </p:txBody>
      </p:sp>
      <p:sp>
        <p:nvSpPr>
          <p:cNvPr id="3078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229600" cy="5673782"/>
          </a:xfrm>
        </p:spPr>
        <p:txBody>
          <a:bodyPr>
            <a:noAutofit/>
          </a:bodyPr>
          <a:lstStyle/>
          <a:p>
            <a:pPr lvl="1">
              <a:buFont typeface="+mj-lt"/>
              <a:buAutoNum type="arabicPeriod" startAt="4"/>
            </a:pPr>
            <a:r>
              <a:rPr lang="en-US" sz="2300" dirty="0" smtClean="0">
                <a:solidFill>
                  <a:schemeClr val="tx1"/>
                </a:solidFill>
              </a:rPr>
              <a:t>Walk </a:t>
            </a:r>
            <a:r>
              <a:rPr lang="en-US" sz="2300" dirty="0">
                <a:solidFill>
                  <a:schemeClr val="tx1"/>
                </a:solidFill>
              </a:rPr>
              <a:t>stars through their life cycle and predict how they will die. This means I can: 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2"/>
            <a:r>
              <a:rPr lang="en-US" sz="2300" dirty="0" smtClean="0">
                <a:solidFill>
                  <a:schemeClr val="tx1"/>
                </a:solidFill>
              </a:rPr>
              <a:t>Compare </a:t>
            </a:r>
            <a:r>
              <a:rPr lang="en-US" sz="2300" dirty="0">
                <a:solidFill>
                  <a:schemeClr val="tx1"/>
                </a:solidFill>
              </a:rPr>
              <a:t>the evolution and death of stars of different </a:t>
            </a:r>
            <a:r>
              <a:rPr lang="en-US" sz="2300" dirty="0" smtClean="0">
                <a:solidFill>
                  <a:schemeClr val="tx1"/>
                </a:solidFill>
              </a:rPr>
              <a:t>masses.</a:t>
            </a:r>
          </a:p>
          <a:p>
            <a:pPr lvl="1">
              <a:buAutoNum type="arabicPeriod" startAt="4"/>
            </a:pPr>
            <a:r>
              <a:rPr lang="en-US" sz="2300" dirty="0" smtClean="0">
                <a:solidFill>
                  <a:schemeClr val="tx1"/>
                </a:solidFill>
              </a:rPr>
              <a:t>Define </a:t>
            </a:r>
            <a:r>
              <a:rPr lang="en-US" sz="2300" dirty="0">
                <a:solidFill>
                  <a:schemeClr val="tx1"/>
                </a:solidFill>
              </a:rPr>
              <a:t>and apply the following vocabulary terms: apparent magnitude, absolute magnitude, luminosity, HR-diagram, main sequence, black hole, planetary nebula, neutron star, </a:t>
            </a:r>
            <a:r>
              <a:rPr lang="en-US" sz="2300" dirty="0" err="1">
                <a:solidFill>
                  <a:schemeClr val="tx1"/>
                </a:solidFill>
              </a:rPr>
              <a:t>protostar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smtClean="0">
                <a:solidFill>
                  <a:schemeClr val="tx1"/>
                </a:solidFill>
              </a:rPr>
              <a:t>supernova.</a:t>
            </a:r>
          </a:p>
          <a:p>
            <a:pPr lvl="1">
              <a:buAutoNum type="arabicPeriod" startAt="4"/>
            </a:pPr>
            <a:r>
              <a:rPr lang="en-US" sz="2300" dirty="0" smtClean="0"/>
              <a:t>Explain </a:t>
            </a:r>
            <a:r>
              <a:rPr lang="en-US" sz="2300" dirty="0"/>
              <a:t>the Big Bang Theory and how Redshift of light gives evidence for the theory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2B75A9-21D2-407A-A21D-4FD6E3DAA255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prstClr val="black"/>
                </a:solidFill>
              </a:rPr>
              <a:t>Ch</a:t>
            </a:r>
            <a:r>
              <a:rPr lang="en-US" altLang="en-US" dirty="0" smtClean="0">
                <a:solidFill>
                  <a:prstClr val="black"/>
                </a:solidFill>
              </a:rPr>
              <a:t> 30-31 Stars &amp; Universe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DD9218-5E3E-47CB-8CDD-D27D1AE50001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419600" cy="911352"/>
          </a:xfrm>
        </p:spPr>
        <p:txBody>
          <a:bodyPr/>
          <a:lstStyle/>
          <a:p>
            <a:pPr algn="ctr"/>
            <a:r>
              <a:rPr lang="en-US" dirty="0" smtClean="0"/>
              <a:t>Color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447800"/>
            <a:ext cx="6324600" cy="4953001"/>
          </a:xfrm>
        </p:spPr>
        <p:txBody>
          <a:bodyPr>
            <a:normAutofit/>
          </a:bodyPr>
          <a:lstStyle/>
          <a:p>
            <a:pPr marL="1051560" lvl="1">
              <a:buFont typeface="+mj-lt"/>
              <a:buAutoNum type="arabicPeriod"/>
            </a:pPr>
            <a:r>
              <a:rPr lang="en-US" dirty="0"/>
              <a:t>Stars are identified by their color, which indicates their </a:t>
            </a:r>
            <a:r>
              <a:rPr lang="en-US" u="sng" dirty="0">
                <a:solidFill>
                  <a:srgbClr val="F07B10"/>
                </a:solidFill>
              </a:rPr>
              <a:t>temperature. </a:t>
            </a:r>
            <a:endParaRPr lang="en-US" dirty="0">
              <a:solidFill>
                <a:srgbClr val="F07B10"/>
              </a:solidFill>
            </a:endParaRPr>
          </a:p>
          <a:p>
            <a:pPr marL="1051560" lvl="1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are divided into what are known as spectral classes. </a:t>
            </a:r>
          </a:p>
          <a:p>
            <a:pPr lvl="4"/>
            <a:r>
              <a:rPr lang="en-US" dirty="0" smtClean="0"/>
              <a:t>These </a:t>
            </a:r>
            <a:r>
              <a:rPr lang="en-US" dirty="0"/>
              <a:t>classes are O, B, A, F, G, K, and M. </a:t>
            </a:r>
            <a:endParaRPr lang="en-US" dirty="0" smtClean="0"/>
          </a:p>
          <a:p>
            <a:pPr lvl="4"/>
            <a:r>
              <a:rPr lang="en-US" dirty="0" smtClean="0"/>
              <a:t>Class </a:t>
            </a:r>
            <a:r>
              <a:rPr lang="en-US" u="sng" dirty="0"/>
              <a:t>O</a:t>
            </a:r>
            <a:r>
              <a:rPr lang="en-US" dirty="0"/>
              <a:t> stars are the </a:t>
            </a:r>
            <a:r>
              <a:rPr lang="en-US" u="sng" dirty="0">
                <a:solidFill>
                  <a:srgbClr val="F07B10"/>
                </a:solidFill>
              </a:rPr>
              <a:t>hottest</a:t>
            </a:r>
            <a:r>
              <a:rPr lang="en-US" u="sng" dirty="0"/>
              <a:t> </a:t>
            </a:r>
            <a:r>
              <a:rPr lang="en-US" dirty="0"/>
              <a:t>and are </a:t>
            </a:r>
            <a:r>
              <a:rPr lang="en-US" u="sng" dirty="0">
                <a:solidFill>
                  <a:srgbClr val="F07B10"/>
                </a:solidFill>
              </a:rPr>
              <a:t>blue</a:t>
            </a:r>
            <a:r>
              <a:rPr lang="en-US" dirty="0"/>
              <a:t> in color. </a:t>
            </a:r>
            <a:endParaRPr lang="en-US" dirty="0" smtClean="0"/>
          </a:p>
          <a:p>
            <a:pPr lvl="4"/>
            <a:r>
              <a:rPr lang="en-US" dirty="0" smtClean="0"/>
              <a:t>The </a:t>
            </a:r>
            <a:r>
              <a:rPr lang="en-US" u="sng" dirty="0">
                <a:solidFill>
                  <a:srgbClr val="F07B10"/>
                </a:solidFill>
              </a:rPr>
              <a:t>coolest</a:t>
            </a:r>
            <a:r>
              <a:rPr lang="en-US" dirty="0">
                <a:solidFill>
                  <a:srgbClr val="F07B10"/>
                </a:solidFill>
              </a:rPr>
              <a:t> </a:t>
            </a:r>
            <a:r>
              <a:rPr lang="en-US" dirty="0"/>
              <a:t>stars are identified as class </a:t>
            </a:r>
            <a:r>
              <a:rPr lang="en-US" u="sng" dirty="0" smtClean="0"/>
              <a:t>M</a:t>
            </a:r>
            <a:r>
              <a:rPr lang="en-US" dirty="0" smtClean="0"/>
              <a:t> </a:t>
            </a:r>
            <a:r>
              <a:rPr lang="en-US" dirty="0"/>
              <a:t>and are </a:t>
            </a:r>
            <a:r>
              <a:rPr lang="en-US" u="sng" dirty="0">
                <a:solidFill>
                  <a:srgbClr val="F07B10"/>
                </a:solidFill>
              </a:rPr>
              <a:t>red</a:t>
            </a:r>
            <a:r>
              <a:rPr lang="en-US" dirty="0">
                <a:solidFill>
                  <a:srgbClr val="F07B10"/>
                </a:solidFill>
              </a:rPr>
              <a:t> </a:t>
            </a:r>
            <a:r>
              <a:rPr lang="en-US" dirty="0"/>
              <a:t>in color.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FF1-D484-45C1-8C08-6D33A698393B}" type="datetime1">
              <a:rPr lang="en-US" smtClean="0"/>
              <a:t>2/21/2018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98" y="1371600"/>
            <a:ext cx="1670502" cy="26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644312" cy="26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0799"/>
            <a:ext cx="1676400" cy="26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Spectral Class Based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609600"/>
          </a:xfrm>
        </p:spPr>
        <p:txBody>
          <a:bodyPr>
            <a:normAutofit/>
          </a:bodyPr>
          <a:lstStyle/>
          <a:p>
            <a:r>
              <a:rPr lang="en-US" u="none" dirty="0"/>
              <a:t>" Oh Be A Fine Girl/Guy, Kiss Me Right Now, Sweetheart!"</a:t>
            </a:r>
          </a:p>
          <a:p>
            <a:endParaRPr lang="en-US" u="non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7B20-5754-417E-9A65-4852418CCBDF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8" name="Picture 4" descr="http://people.highline.edu/iglozman/classes/astronotes/media/spec_c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" y="2057400"/>
            <a:ext cx="9009271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8690"/>
            <a:ext cx="4724400" cy="911352"/>
          </a:xfrm>
        </p:spPr>
        <p:txBody>
          <a:bodyPr/>
          <a:lstStyle/>
          <a:p>
            <a:pPr algn="ctr"/>
            <a:r>
              <a:rPr lang="en-US" dirty="0" smtClean="0"/>
              <a:t>Star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4" y="304800"/>
            <a:ext cx="8991600" cy="3886201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</a:rPr>
              <a:t>Determines the length of a star’s life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Large Stars = Burn out </a:t>
            </a:r>
            <a:r>
              <a:rPr lang="en-US" sz="2400" u="sng" dirty="0">
                <a:solidFill>
                  <a:srgbClr val="F07B10"/>
                </a:solidFill>
              </a:rPr>
              <a:t>q</a:t>
            </a:r>
            <a:r>
              <a:rPr lang="en-US" sz="2400" u="sng" dirty="0" smtClean="0">
                <a:solidFill>
                  <a:srgbClr val="F07B10"/>
                </a:solidFill>
              </a:rPr>
              <a:t>uickly</a:t>
            </a:r>
            <a:r>
              <a:rPr lang="en-US" sz="2400" dirty="0" smtClean="0">
                <a:solidFill>
                  <a:srgbClr val="F07B1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because of </a:t>
            </a:r>
            <a:r>
              <a:rPr lang="en-US" sz="2400" u="sng" dirty="0" smtClean="0">
                <a:solidFill>
                  <a:srgbClr val="F07B10"/>
                </a:solidFill>
              </a:rPr>
              <a:t>HUGE</a:t>
            </a:r>
            <a:r>
              <a:rPr lang="en-US" sz="2400" u="sng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pressure in core, causing fusion to occur </a:t>
            </a:r>
            <a:r>
              <a:rPr lang="en-US" sz="2400" u="sng" dirty="0" smtClean="0">
                <a:solidFill>
                  <a:srgbClr val="F07B10"/>
                </a:solidFill>
              </a:rPr>
              <a:t>faster</a:t>
            </a:r>
            <a:r>
              <a:rPr lang="en-US" sz="2400" dirty="0" smtClean="0">
                <a:solidFill>
                  <a:srgbClr val="F07B10"/>
                </a:solidFill>
              </a:rPr>
              <a:t>.  </a:t>
            </a:r>
            <a:r>
              <a:rPr lang="en-US" sz="2400" u="sng" dirty="0" smtClean="0">
                <a:solidFill>
                  <a:srgbClr val="F07B10"/>
                </a:solidFill>
              </a:rPr>
              <a:t>H</a:t>
            </a:r>
            <a:r>
              <a:rPr lang="en-US" sz="1400" u="sng" dirty="0" smtClean="0">
                <a:solidFill>
                  <a:srgbClr val="F07B10"/>
                </a:solidFill>
              </a:rPr>
              <a:t>2</a:t>
            </a:r>
            <a:r>
              <a:rPr lang="en-US" sz="2400" dirty="0" smtClean="0">
                <a:solidFill>
                  <a:srgbClr val="F07B1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used up faster.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Small Stars = Use fuel more </a:t>
            </a:r>
            <a:r>
              <a:rPr lang="en-US" sz="2400" u="sng" dirty="0" smtClean="0">
                <a:solidFill>
                  <a:srgbClr val="F07B10"/>
                </a:solidFill>
              </a:rPr>
              <a:t>slowly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Around for a much </a:t>
            </a:r>
            <a:r>
              <a:rPr lang="en-US" sz="2400" u="sng" dirty="0" smtClean="0">
                <a:solidFill>
                  <a:srgbClr val="F07B10"/>
                </a:solidFill>
              </a:rPr>
              <a:t>longer </a:t>
            </a:r>
            <a:r>
              <a:rPr lang="en-US" sz="2400" dirty="0" smtClean="0">
                <a:solidFill>
                  <a:schemeClr val="tx1"/>
                </a:solidFill>
              </a:rPr>
              <a:t>time.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0" dirty="0" smtClean="0">
                <a:solidFill>
                  <a:schemeClr val="tx1"/>
                </a:solidFill>
              </a:rPr>
              <a:t>Star size also determines the </a:t>
            </a:r>
            <a:r>
              <a:rPr lang="en-US" sz="2400" b="0" u="sng" dirty="0" smtClean="0">
                <a:solidFill>
                  <a:srgbClr val="F07B10"/>
                </a:solidFill>
              </a:rPr>
              <a:t>death route </a:t>
            </a:r>
            <a:r>
              <a:rPr lang="en-US" sz="2400" b="0" dirty="0" smtClean="0">
                <a:solidFill>
                  <a:schemeClr val="tx1"/>
                </a:solidFill>
              </a:rPr>
              <a:t>a star will take.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DCA3-2486-4E8F-9569-1A6A07FE7FE8}" type="datetime1">
              <a:rPr lang="en-US" smtClean="0"/>
              <a:t>2/21/2018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3641"/>
            <a:ext cx="5486400" cy="36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9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Life Cycle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C965-2C19-43D1-B73E-6F4A0A9A74C5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http://www.factmonster.com/images/ESCI168NEBULA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312727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7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21615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Death of an </a:t>
            </a:r>
            <a:br>
              <a:rPr lang="en-US" sz="3600" dirty="0" smtClean="0"/>
            </a:br>
            <a:r>
              <a:rPr lang="en-US" sz="3600" b="1" u="sng" dirty="0" smtClean="0"/>
              <a:t>Average</a:t>
            </a:r>
            <a:r>
              <a:rPr lang="en-US" sz="3600" dirty="0" smtClean="0"/>
              <a:t> Size Star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79525"/>
            <a:ext cx="9448800" cy="5410200"/>
          </a:xfrm>
        </p:spPr>
        <p:txBody>
          <a:bodyPr>
            <a:normAutofit fontScale="85000" lnSpcReduction="20000"/>
          </a:bodyPr>
          <a:lstStyle/>
          <a:p>
            <a:pPr lvl="1"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Fusion of Hydrogen Stops</a:t>
            </a:r>
          </a:p>
          <a:p>
            <a:pPr lvl="2"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No longer a </a:t>
            </a:r>
            <a:r>
              <a:rPr lang="en-US" sz="2600" u="sng" dirty="0" smtClean="0">
                <a:solidFill>
                  <a:srgbClr val="F07B10"/>
                </a:solidFill>
              </a:rPr>
              <a:t>main sequence star</a:t>
            </a:r>
            <a:endParaRPr lang="en-US" sz="2600" u="sng" dirty="0">
              <a:solidFill>
                <a:srgbClr val="F07B10"/>
              </a:solidFill>
            </a:endParaRPr>
          </a:p>
          <a:p>
            <a:pPr lvl="1"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Red Giant</a:t>
            </a:r>
          </a:p>
          <a:p>
            <a:pPr lvl="2"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</a:rPr>
              <a:t> L</a:t>
            </a:r>
            <a:r>
              <a:rPr lang="en-US" sz="2600" dirty="0" smtClean="0">
                <a:solidFill>
                  <a:schemeClr val="tx1"/>
                </a:solidFill>
              </a:rPr>
              <a:t>arge </a:t>
            </a:r>
            <a:r>
              <a:rPr lang="en-US" sz="2600" dirty="0">
                <a:solidFill>
                  <a:schemeClr val="tx1"/>
                </a:solidFill>
              </a:rPr>
              <a:t>star that is reddish or orange in </a:t>
            </a:r>
            <a:r>
              <a:rPr lang="en-US" sz="2600" dirty="0" smtClean="0">
                <a:solidFill>
                  <a:schemeClr val="tx1"/>
                </a:solidFill>
              </a:rPr>
              <a:t>color</a:t>
            </a:r>
          </a:p>
          <a:p>
            <a:pPr lvl="2"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Reaching </a:t>
            </a:r>
            <a:r>
              <a:rPr lang="en-US" sz="2600" dirty="0">
                <a:solidFill>
                  <a:schemeClr val="tx1"/>
                </a:solidFill>
              </a:rPr>
              <a:t>sizes of over </a:t>
            </a:r>
            <a:r>
              <a:rPr lang="en-US" sz="2600" u="sng" dirty="0">
                <a:solidFill>
                  <a:srgbClr val="F07B10"/>
                </a:solidFill>
              </a:rPr>
              <a:t>100</a:t>
            </a:r>
            <a:r>
              <a:rPr lang="en-US" sz="2600" dirty="0">
                <a:solidFill>
                  <a:srgbClr val="F07B10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times the star's original size.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2">
              <a:buAutoNum type="alphaUcPeriod"/>
            </a:pPr>
            <a:r>
              <a:rPr lang="en-US" sz="2600" dirty="0">
                <a:solidFill>
                  <a:schemeClr val="tx1"/>
                </a:solidFill>
              </a:rPr>
              <a:t>L</a:t>
            </a:r>
            <a:r>
              <a:rPr lang="en-US" sz="2600" dirty="0" smtClean="0">
                <a:solidFill>
                  <a:schemeClr val="tx1"/>
                </a:solidFill>
              </a:rPr>
              <a:t>ate </a:t>
            </a:r>
            <a:r>
              <a:rPr lang="en-US" sz="2600" dirty="0">
                <a:solidFill>
                  <a:schemeClr val="tx1"/>
                </a:solidFill>
              </a:rPr>
              <a:t>phase of development in a star's </a:t>
            </a:r>
            <a:r>
              <a:rPr lang="en-US" sz="2600" dirty="0" smtClean="0">
                <a:solidFill>
                  <a:schemeClr val="tx1"/>
                </a:solidFill>
              </a:rPr>
              <a:t>life </a:t>
            </a:r>
          </a:p>
          <a:p>
            <a:pPr lvl="2"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H</a:t>
            </a:r>
            <a:r>
              <a:rPr lang="en-US" sz="2600" dirty="0" smtClean="0">
                <a:solidFill>
                  <a:schemeClr val="tx1"/>
                </a:solidFill>
              </a:rPr>
              <a:t>ydrogen </a:t>
            </a:r>
            <a:r>
              <a:rPr lang="en-US" sz="2600" dirty="0">
                <a:solidFill>
                  <a:schemeClr val="tx1"/>
                </a:solidFill>
              </a:rPr>
              <a:t>has been exhausted and </a:t>
            </a:r>
            <a:r>
              <a:rPr lang="en-US" sz="2600" u="sng" dirty="0" smtClean="0">
                <a:solidFill>
                  <a:srgbClr val="F07B10"/>
                </a:solidFill>
              </a:rPr>
              <a:t>helium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is being fused.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3"/>
            <a:r>
              <a:rPr lang="en-US" sz="2600" dirty="0" smtClean="0">
                <a:solidFill>
                  <a:schemeClr val="tx1"/>
                </a:solidFill>
              </a:rPr>
              <a:t>This </a:t>
            </a:r>
            <a:r>
              <a:rPr lang="en-US" sz="2600" dirty="0">
                <a:solidFill>
                  <a:schemeClr val="tx1"/>
                </a:solidFill>
              </a:rPr>
              <a:t>causes the star to collapse, raising the temperature in the core.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3"/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dirty="0">
                <a:solidFill>
                  <a:schemeClr val="tx1"/>
                </a:solidFill>
              </a:rPr>
              <a:t>outer surface of the star expands and cools, giving it a reddish color.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2"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This phase will continue until the star completely runs out of</a:t>
            </a:r>
            <a:r>
              <a:rPr lang="en-US" sz="2600" dirty="0" smtClean="0">
                <a:solidFill>
                  <a:srgbClr val="F07B10"/>
                </a:solidFill>
              </a:rPr>
              <a:t> </a:t>
            </a:r>
            <a:r>
              <a:rPr lang="en-US" sz="2600" u="sng" dirty="0" smtClean="0">
                <a:solidFill>
                  <a:srgbClr val="F07B10"/>
                </a:solidFill>
              </a:rPr>
              <a:t>fuel</a:t>
            </a:r>
            <a:r>
              <a:rPr lang="en-US" sz="2600" dirty="0" smtClean="0">
                <a:solidFill>
                  <a:srgbClr val="F07B1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(When Fe made)</a:t>
            </a:r>
          </a:p>
          <a:p>
            <a:pPr lvl="2">
              <a:buAutoNum type="alphaUcPeriod"/>
            </a:pPr>
            <a:r>
              <a:rPr lang="en-US" sz="2600" dirty="0" smtClean="0">
                <a:solidFill>
                  <a:schemeClr val="tx1"/>
                </a:solidFill>
              </a:rPr>
              <a:t>Each cycle of collapse &amp; expansion leads to next step in fusion sequence.  </a:t>
            </a:r>
          </a:p>
          <a:p>
            <a:pPr marL="1371600" lvl="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Examples:  H+H     He,   He +C       O,      C +O       Si,       Si + Si       Fe</a:t>
            </a:r>
          </a:p>
          <a:p>
            <a:pPr lvl="2">
              <a:buAutoNum type="alphaUcPeriod"/>
            </a:pPr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E188-0EE7-4EE1-BA3E-668A7B94359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96" y="0"/>
            <a:ext cx="4419600" cy="18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124200" y="6174876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754696" y="6173538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385192" y="6098386"/>
            <a:ext cx="152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83696" y="6157170"/>
            <a:ext cx="152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21615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Death of an </a:t>
            </a:r>
            <a:br>
              <a:rPr lang="en-US" sz="3600" dirty="0" smtClean="0"/>
            </a:br>
            <a:r>
              <a:rPr lang="en-US" sz="3600" b="1" u="sng" dirty="0" smtClean="0"/>
              <a:t>Average Size </a:t>
            </a:r>
            <a:r>
              <a:rPr lang="en-US" sz="3600" dirty="0" smtClean="0"/>
              <a:t>Star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060416"/>
            <a:ext cx="9601200" cy="5410200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 startAt="3"/>
            </a:pPr>
            <a:r>
              <a:rPr lang="en-US" sz="2200" b="1" dirty="0" smtClean="0">
                <a:solidFill>
                  <a:schemeClr val="tx1"/>
                </a:solidFill>
              </a:rPr>
              <a:t>Planetary Nebula</a:t>
            </a:r>
          </a:p>
          <a:p>
            <a:pPr lvl="2">
              <a:buFont typeface="+mj-lt"/>
              <a:buAutoNum type="alphaUcPeriod"/>
            </a:pPr>
            <a:r>
              <a:rPr lang="en-US" sz="2200" dirty="0" smtClean="0">
                <a:solidFill>
                  <a:schemeClr val="tx1"/>
                </a:solidFill>
              </a:rPr>
              <a:t>When nuclear </a:t>
            </a:r>
            <a:r>
              <a:rPr lang="en-US" sz="2200" u="sng" dirty="0" smtClean="0">
                <a:solidFill>
                  <a:srgbClr val="F07B10"/>
                </a:solidFill>
              </a:rPr>
              <a:t>fusion stops </a:t>
            </a:r>
            <a:r>
              <a:rPr lang="en-US" sz="2200" dirty="0" smtClean="0">
                <a:solidFill>
                  <a:schemeClr val="tx1"/>
                </a:solidFill>
              </a:rPr>
              <a:t>(Fe, iron, made.  Fe </a:t>
            </a:r>
            <a:r>
              <a:rPr lang="en-US" sz="2200" u="sng" dirty="0" smtClean="0">
                <a:solidFill>
                  <a:srgbClr val="F07B10"/>
                </a:solidFill>
              </a:rPr>
              <a:t>can’t fuse </a:t>
            </a:r>
            <a:r>
              <a:rPr lang="en-US" sz="2200" dirty="0" smtClean="0">
                <a:solidFill>
                  <a:schemeClr val="tx1"/>
                </a:solidFill>
              </a:rPr>
              <a:t>in star)</a:t>
            </a:r>
          </a:p>
          <a:p>
            <a:pPr lvl="2">
              <a:buAutoNum type="alphaUcPeriod"/>
            </a:pPr>
            <a:r>
              <a:rPr lang="en-US" sz="2200" dirty="0" smtClean="0">
                <a:solidFill>
                  <a:schemeClr val="tx1"/>
                </a:solidFill>
              </a:rPr>
              <a:t>Stars blow away their outer layer of </a:t>
            </a:r>
            <a:r>
              <a:rPr lang="en-US" sz="2200" u="sng" dirty="0" smtClean="0">
                <a:solidFill>
                  <a:srgbClr val="F07B10"/>
                </a:solidFill>
              </a:rPr>
              <a:t>atmosphere</a:t>
            </a:r>
            <a:endParaRPr lang="en-US" sz="2200" dirty="0" smtClean="0">
              <a:solidFill>
                <a:srgbClr val="F07B10"/>
              </a:solidFill>
            </a:endParaRPr>
          </a:p>
          <a:p>
            <a:pPr lvl="1">
              <a:buAutoNum type="arabicPeriod" startAt="3"/>
            </a:pPr>
            <a:r>
              <a:rPr lang="en-US" sz="2200" b="1" dirty="0" smtClean="0">
                <a:solidFill>
                  <a:schemeClr val="tx1"/>
                </a:solidFill>
              </a:rPr>
              <a:t>White Dwarf</a:t>
            </a:r>
          </a:p>
          <a:p>
            <a:pPr lvl="2">
              <a:buFont typeface="+mj-lt"/>
              <a:buAutoNum type="alphaUcPeriod"/>
            </a:pPr>
            <a:r>
              <a:rPr lang="en-US" sz="2200" dirty="0" smtClean="0">
                <a:solidFill>
                  <a:schemeClr val="tx1"/>
                </a:solidFill>
              </a:rPr>
              <a:t>Remaining core of the star left behind after the planetary nebulae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Present after</a:t>
            </a:r>
            <a:r>
              <a:rPr lang="en-US" sz="2200" dirty="0" smtClean="0">
                <a:solidFill>
                  <a:srgbClr val="F07B10"/>
                </a:solidFill>
              </a:rPr>
              <a:t> </a:t>
            </a:r>
            <a:r>
              <a:rPr lang="en-US" sz="2200" u="sng" dirty="0" smtClean="0">
                <a:solidFill>
                  <a:srgbClr val="F07B10"/>
                </a:solidFill>
              </a:rPr>
              <a:t>atmosphere</a:t>
            </a:r>
            <a:r>
              <a:rPr lang="en-US" sz="2200" dirty="0" smtClean="0">
                <a:solidFill>
                  <a:srgbClr val="F07B1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has blown away</a:t>
            </a:r>
          </a:p>
          <a:p>
            <a:pPr lvl="2">
              <a:buAutoNum type="alphaUcPeriod"/>
            </a:pPr>
            <a:r>
              <a:rPr lang="en-US" sz="2200" dirty="0" smtClean="0">
                <a:solidFill>
                  <a:schemeClr val="tx1"/>
                </a:solidFill>
              </a:rPr>
              <a:t>Still very hot so it glows white until it cools off</a:t>
            </a:r>
          </a:p>
          <a:p>
            <a:pPr lvl="1">
              <a:buAutoNum type="arabicPeriod" startAt="3"/>
            </a:pPr>
            <a:r>
              <a:rPr lang="en-US" sz="2200" b="1" dirty="0" smtClean="0">
                <a:solidFill>
                  <a:schemeClr val="tx1"/>
                </a:solidFill>
              </a:rPr>
              <a:t>Black Dwarf</a:t>
            </a:r>
          </a:p>
          <a:p>
            <a:pPr lvl="2">
              <a:buFont typeface="+mj-lt"/>
              <a:buAutoNum type="alphaUcPeriod"/>
            </a:pPr>
            <a:r>
              <a:rPr lang="en-US" sz="2200" dirty="0" smtClean="0">
                <a:solidFill>
                  <a:schemeClr val="tx1"/>
                </a:solidFill>
              </a:rPr>
              <a:t>Cooled off</a:t>
            </a:r>
            <a:r>
              <a:rPr lang="en-US" sz="2200" u="sng" dirty="0" smtClean="0">
                <a:solidFill>
                  <a:schemeClr val="tx1"/>
                </a:solidFill>
              </a:rPr>
              <a:t> </a:t>
            </a:r>
            <a:r>
              <a:rPr lang="en-US" sz="2200" u="sng" dirty="0" smtClean="0">
                <a:solidFill>
                  <a:srgbClr val="F07B10"/>
                </a:solidFill>
              </a:rPr>
              <a:t>core </a:t>
            </a:r>
            <a:r>
              <a:rPr lang="en-US" sz="2200" dirty="0" smtClean="0">
                <a:solidFill>
                  <a:schemeClr val="tx1"/>
                </a:solidFill>
              </a:rPr>
              <a:t>of a star</a:t>
            </a:r>
          </a:p>
          <a:p>
            <a:pPr lvl="2">
              <a:buAutoNum type="alphaUcPeriod"/>
            </a:pPr>
            <a:endParaRPr lang="en-US" sz="2200" u="sng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2F2D-50E1-4375-8407-06D6D8A8201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71" y="0"/>
            <a:ext cx="4871929" cy="20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1800" cy="1142999"/>
          </a:xfrm>
        </p:spPr>
        <p:txBody>
          <a:bodyPr/>
          <a:lstStyle/>
          <a:p>
            <a:r>
              <a:rPr lang="en-US" dirty="0" smtClean="0"/>
              <a:t>Death of A </a:t>
            </a:r>
            <a:r>
              <a:rPr lang="en-US" b="1" u="sng" dirty="0" smtClean="0"/>
              <a:t>Massive</a:t>
            </a:r>
            <a:r>
              <a:rPr lang="en-US" dirty="0" smtClean="0"/>
              <a:t>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96962"/>
            <a:ext cx="6934200" cy="5410200"/>
          </a:xfrm>
        </p:spPr>
        <p:txBody>
          <a:bodyPr>
            <a:normAutofit fontScale="92500" lnSpcReduction="20000"/>
          </a:bodyPr>
          <a:lstStyle/>
          <a:p>
            <a:pPr marL="722376"/>
            <a:r>
              <a:rPr lang="en-US" dirty="0">
                <a:solidFill>
                  <a:prstClr val="black"/>
                </a:solidFill>
              </a:rPr>
              <a:t>Fusion of Hydrogen Stops</a:t>
            </a:r>
          </a:p>
          <a:p>
            <a:pPr lvl="2"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No longer a main sequence </a:t>
            </a:r>
            <a:r>
              <a:rPr lang="en-US" dirty="0" smtClean="0">
                <a:solidFill>
                  <a:prstClr val="black"/>
                </a:solidFill>
              </a:rPr>
              <a:t>star</a:t>
            </a:r>
            <a:endParaRPr lang="en-US" dirty="0">
              <a:solidFill>
                <a:prstClr val="black"/>
              </a:solidFill>
            </a:endParaRPr>
          </a:p>
          <a:p>
            <a:pPr marL="722376"/>
            <a:r>
              <a:rPr lang="en-US" dirty="0">
                <a:solidFill>
                  <a:prstClr val="black"/>
                </a:solidFill>
              </a:rPr>
              <a:t>Red </a:t>
            </a:r>
            <a:r>
              <a:rPr lang="en-US" dirty="0" smtClean="0">
                <a:solidFill>
                  <a:prstClr val="black"/>
                </a:solidFill>
              </a:rPr>
              <a:t>Supergiant </a:t>
            </a:r>
            <a:r>
              <a:rPr lang="en-US" dirty="0" smtClean="0">
                <a:solidFill>
                  <a:schemeClr val="tx1"/>
                </a:solidFill>
              </a:rPr>
              <a:t>(Same info as Red Giant – just larger size)</a:t>
            </a:r>
            <a:endParaRPr lang="en-US" dirty="0">
              <a:solidFill>
                <a:schemeClr val="tx1"/>
              </a:solidFill>
            </a:endParaRPr>
          </a:p>
          <a:p>
            <a:pPr marL="1101852" lvl="2" indent="-342900">
              <a:buFont typeface="+mj-lt"/>
              <a:buAutoNum type="alphaUcPeriod"/>
            </a:pPr>
            <a:r>
              <a:rPr lang="en-US" b="1" u="sng" dirty="0">
                <a:solidFill>
                  <a:prstClr val="black"/>
                </a:solidFill>
              </a:rPr>
              <a:t> </a:t>
            </a:r>
            <a:r>
              <a:rPr lang="en-US" b="1" u="sng" dirty="0" smtClean="0">
                <a:solidFill>
                  <a:prstClr val="black"/>
                </a:solidFill>
              </a:rPr>
              <a:t>Extremely </a:t>
            </a:r>
            <a:r>
              <a:rPr lang="en-US" b="1" dirty="0" smtClean="0">
                <a:solidFill>
                  <a:prstClr val="black"/>
                </a:solidFill>
              </a:rPr>
              <a:t>large </a:t>
            </a:r>
            <a:r>
              <a:rPr lang="en-US" dirty="0">
                <a:solidFill>
                  <a:prstClr val="black"/>
                </a:solidFill>
              </a:rPr>
              <a:t>star that is </a:t>
            </a:r>
            <a:r>
              <a:rPr lang="en-US" u="sng" dirty="0">
                <a:solidFill>
                  <a:srgbClr val="F07B10"/>
                </a:solidFill>
              </a:rPr>
              <a:t>reddish</a:t>
            </a:r>
            <a:r>
              <a:rPr lang="en-US" u="sng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u="sng" dirty="0">
                <a:solidFill>
                  <a:srgbClr val="F07B10"/>
                </a:solidFill>
              </a:rPr>
              <a:t>orange</a:t>
            </a:r>
            <a:r>
              <a:rPr lang="en-US" dirty="0">
                <a:solidFill>
                  <a:prstClr val="black"/>
                </a:solidFill>
              </a:rPr>
              <a:t> in color</a:t>
            </a:r>
          </a:p>
          <a:p>
            <a:pPr marL="1101852" lvl="2" indent="-342900"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Reaching sizes of over </a:t>
            </a:r>
            <a:r>
              <a:rPr lang="en-US" u="sng" dirty="0" smtClean="0">
                <a:solidFill>
                  <a:srgbClr val="F07B10"/>
                </a:solidFill>
              </a:rPr>
              <a:t>1000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times the star's original size. </a:t>
            </a:r>
          </a:p>
          <a:p>
            <a:pPr marL="1101852" lvl="2" indent="-342900"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</a:rPr>
              <a:t>Late phase of development in a star's life </a:t>
            </a:r>
            <a:endParaRPr lang="en-US" dirty="0" smtClean="0">
              <a:solidFill>
                <a:prstClr val="black"/>
              </a:solidFill>
            </a:endParaRPr>
          </a:p>
          <a:p>
            <a:pPr marL="1101852" lvl="2" indent="-34290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</a:rPr>
              <a:t> Hydrogen </a:t>
            </a:r>
            <a:r>
              <a:rPr lang="en-US" dirty="0">
                <a:solidFill>
                  <a:prstClr val="black"/>
                </a:solidFill>
              </a:rPr>
              <a:t>has been exhausted and </a:t>
            </a:r>
            <a:r>
              <a:rPr lang="en-US" u="sng" dirty="0">
                <a:solidFill>
                  <a:srgbClr val="F07B10"/>
                </a:solidFill>
              </a:rPr>
              <a:t>H</a:t>
            </a:r>
            <a:r>
              <a:rPr lang="en-US" u="sng" dirty="0" smtClean="0">
                <a:solidFill>
                  <a:srgbClr val="F07B10"/>
                </a:solidFill>
              </a:rPr>
              <a:t>elium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is being fused. </a:t>
            </a:r>
          </a:p>
          <a:p>
            <a:pPr marL="1559052" lvl="4" indent="-342900"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This causes the star to collapse, raising the temperature in the core. </a:t>
            </a:r>
          </a:p>
          <a:p>
            <a:pPr marL="1559052" lvl="4" indent="-342900">
              <a:buFont typeface="Wingdings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The outer surface of the star expands and cools, giving it a reddish color.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1101852" lvl="2" indent="-3429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dirty="0">
                <a:solidFill>
                  <a:schemeClr val="tx1"/>
                </a:solidFill>
              </a:rPr>
              <a:t>phase will continue until the star completely runs out of </a:t>
            </a:r>
            <a:r>
              <a:rPr lang="en-US" dirty="0" smtClean="0">
                <a:solidFill>
                  <a:schemeClr val="tx1"/>
                </a:solidFill>
              </a:rPr>
              <a:t>fuel – When </a:t>
            </a:r>
            <a:r>
              <a:rPr lang="en-US" u="sng" dirty="0" smtClean="0">
                <a:solidFill>
                  <a:srgbClr val="F07B10"/>
                </a:solidFill>
              </a:rPr>
              <a:t>Fe (Iron) </a:t>
            </a:r>
            <a:r>
              <a:rPr lang="en-US" dirty="0" smtClean="0">
                <a:solidFill>
                  <a:schemeClr val="tx1"/>
                </a:solidFill>
              </a:rPr>
              <a:t>is made. </a:t>
            </a:r>
            <a:r>
              <a:rPr lang="en-US" u="sng" dirty="0" smtClean="0">
                <a:solidFill>
                  <a:srgbClr val="F07B10"/>
                </a:solidFill>
              </a:rPr>
              <a:t>Fe</a:t>
            </a:r>
            <a:r>
              <a:rPr lang="en-US" dirty="0" smtClean="0">
                <a:solidFill>
                  <a:schemeClr val="tx1"/>
                </a:solidFill>
              </a:rPr>
              <a:t> can’t fuse in star.</a:t>
            </a:r>
            <a:endParaRPr lang="en-US" dirty="0">
              <a:solidFill>
                <a:schemeClr val="tx1"/>
              </a:solidFill>
            </a:endParaRPr>
          </a:p>
          <a:p>
            <a:pPr marL="1575054"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Betelgeuse in Orion is an example</a:t>
            </a:r>
            <a:r>
              <a:rPr lang="en-US" dirty="0" smtClean="0"/>
              <a:t> of a red supergiant star.</a:t>
            </a:r>
          </a:p>
          <a:p>
            <a:pPr marL="418338" lvl="1" indent="0">
              <a:buNone/>
            </a:pPr>
            <a:r>
              <a:rPr lang="en-US" dirty="0" smtClean="0">
                <a:hlinkClick r:id="rId2"/>
              </a:rPr>
              <a:t>Video: How Big is Our Earth Compared to the Rest of Space?</a:t>
            </a:r>
            <a:endParaRPr lang="en-US" dirty="0" smtClean="0"/>
          </a:p>
          <a:p>
            <a:pPr marL="576072" indent="-457200"/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F6E5-5EC0-4E3E-8682-0D90722BC58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66" y="-66101"/>
            <a:ext cx="2329034" cy="311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018"/>
            <a:ext cx="6858000" cy="643618"/>
          </a:xfrm>
        </p:spPr>
        <p:txBody>
          <a:bodyPr>
            <a:noAutofit/>
          </a:bodyPr>
          <a:lstStyle/>
          <a:p>
            <a:r>
              <a:rPr lang="en-US" sz="3200" dirty="0"/>
              <a:t>Death of A </a:t>
            </a:r>
            <a:r>
              <a:rPr lang="en-US" sz="3200" b="1" u="sng" dirty="0"/>
              <a:t>Massive</a:t>
            </a:r>
            <a:r>
              <a:rPr lang="en-US" sz="3200" dirty="0"/>
              <a:t> </a:t>
            </a:r>
            <a:r>
              <a:rPr lang="en-US" sz="3200" dirty="0" smtClean="0"/>
              <a:t>Star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457200"/>
            <a:ext cx="8001000" cy="5562600"/>
          </a:xfrm>
        </p:spPr>
        <p:txBody>
          <a:bodyPr>
            <a:noAutofit/>
          </a:bodyPr>
          <a:lstStyle/>
          <a:p>
            <a:pPr lvl="1">
              <a:buFont typeface="+mj-lt"/>
              <a:buAutoNum type="arabicPeriod" startAt="3"/>
            </a:pPr>
            <a:r>
              <a:rPr lang="en-US" sz="1800" b="1" dirty="0" smtClean="0"/>
              <a:t>Supernova</a:t>
            </a:r>
          </a:p>
          <a:p>
            <a:pPr lvl="2">
              <a:buFont typeface="+mj-lt"/>
              <a:buAutoNum type="alphaUcPeriod"/>
            </a:pPr>
            <a:r>
              <a:rPr lang="en-US" sz="1800" dirty="0"/>
              <a:t> </a:t>
            </a:r>
            <a:r>
              <a:rPr lang="en-US" sz="1800" dirty="0" smtClean="0"/>
              <a:t>Violent explosion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–causes fusion to </a:t>
            </a:r>
            <a:r>
              <a:rPr lang="en-US" sz="1800" u="sng" dirty="0" smtClean="0">
                <a:solidFill>
                  <a:srgbClr val="F07B10"/>
                </a:solidFill>
              </a:rPr>
              <a:t>heavier</a:t>
            </a:r>
            <a:r>
              <a:rPr lang="en-US" sz="1800" u="sng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elements </a:t>
            </a:r>
            <a:r>
              <a:rPr lang="en-US" sz="1800" u="sng" dirty="0" smtClean="0">
                <a:solidFill>
                  <a:srgbClr val="F07B10"/>
                </a:solidFill>
              </a:rPr>
              <a:t>beyond iron</a:t>
            </a:r>
          </a:p>
          <a:p>
            <a:pPr lvl="2">
              <a:buAutoNum type="alphaUcPeriod"/>
            </a:pPr>
            <a:r>
              <a:rPr lang="en-US" sz="1800" dirty="0" smtClean="0"/>
              <a:t>Ejects </a:t>
            </a:r>
            <a:r>
              <a:rPr lang="en-US" sz="1800" dirty="0"/>
              <a:t>most of its mass</a:t>
            </a:r>
            <a:r>
              <a:rPr lang="en-US" sz="1800" dirty="0" smtClean="0"/>
              <a:t>.</a:t>
            </a:r>
          </a:p>
          <a:p>
            <a:pPr lvl="2">
              <a:buAutoNum type="alphaUcPeriod"/>
            </a:pPr>
            <a:r>
              <a:rPr lang="en-US" sz="1800" dirty="0"/>
              <a:t>O</a:t>
            </a:r>
            <a:r>
              <a:rPr lang="en-US" sz="1800" dirty="0" smtClean="0"/>
              <a:t>ften </a:t>
            </a:r>
            <a:r>
              <a:rPr lang="en-US" sz="1800" dirty="0"/>
              <a:t>briefly outshines an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entire </a:t>
            </a:r>
            <a:r>
              <a:rPr lang="en-US" sz="1800" u="sng" dirty="0" smtClean="0">
                <a:solidFill>
                  <a:srgbClr val="F07B10"/>
                </a:solidFill>
              </a:rPr>
              <a:t>galaxy</a:t>
            </a:r>
            <a:endParaRPr lang="en-US" sz="1800" dirty="0">
              <a:solidFill>
                <a:srgbClr val="F07B10"/>
              </a:solidFill>
            </a:endParaRPr>
          </a:p>
          <a:p>
            <a:pPr lvl="2">
              <a:buAutoNum type="alphaUcPeriod"/>
            </a:pPr>
            <a:r>
              <a:rPr lang="en-US" sz="1800" dirty="0" smtClean="0"/>
              <a:t>Fades </a:t>
            </a:r>
            <a:r>
              <a:rPr lang="en-US" sz="1800" dirty="0"/>
              <a:t>from view over several weeks or </a:t>
            </a:r>
            <a:r>
              <a:rPr lang="en-US" sz="1800" dirty="0" smtClean="0"/>
              <a:t>months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Now, </a:t>
            </a:r>
            <a:r>
              <a:rPr lang="en-US" sz="1800" b="1" u="sng" dirty="0" smtClean="0">
                <a:solidFill>
                  <a:schemeClr val="tx1"/>
                </a:solidFill>
              </a:rPr>
              <a:t>ONE</a:t>
            </a:r>
            <a:r>
              <a:rPr lang="en-US" sz="1800" b="1" dirty="0" smtClean="0">
                <a:solidFill>
                  <a:schemeClr val="tx1"/>
                </a:solidFill>
              </a:rPr>
              <a:t> of the following 2 steps occurs – </a:t>
            </a:r>
            <a:r>
              <a:rPr lang="en-US" sz="1800" b="1" u="sng" dirty="0" smtClean="0">
                <a:solidFill>
                  <a:schemeClr val="tx1"/>
                </a:solidFill>
              </a:rPr>
              <a:t>EITHER</a:t>
            </a:r>
            <a:r>
              <a:rPr lang="en-US" sz="1800" b="1" dirty="0" smtClean="0">
                <a:solidFill>
                  <a:schemeClr val="tx1"/>
                </a:solidFill>
              </a:rPr>
              <a:t> neutron star OR Black Hole</a:t>
            </a:r>
          </a:p>
          <a:p>
            <a:pPr lvl="1">
              <a:buFont typeface="+mj-lt"/>
              <a:buAutoNum type="arabicPeriod" startAt="4"/>
            </a:pPr>
            <a:r>
              <a:rPr lang="en-US" sz="1800" b="1" dirty="0" smtClean="0"/>
              <a:t>Neutron Star </a:t>
            </a:r>
          </a:p>
          <a:p>
            <a:pPr lvl="2">
              <a:buFont typeface="+mj-lt"/>
              <a:buAutoNum type="alphaUcPeriod"/>
            </a:pPr>
            <a:r>
              <a:rPr lang="en-US" sz="1800" dirty="0" smtClean="0"/>
              <a:t>If the remaining mass of the star is about </a:t>
            </a:r>
            <a:r>
              <a:rPr lang="en-US" sz="1800" u="sng" dirty="0" smtClean="0">
                <a:solidFill>
                  <a:srgbClr val="F07B10"/>
                </a:solidFill>
              </a:rPr>
              <a:t>1.4 </a:t>
            </a:r>
            <a:r>
              <a:rPr lang="en-US" sz="1800" dirty="0" smtClean="0"/>
              <a:t>times that of our Sun, the core is unable to support itself and it will collapse further to become a neutron star. </a:t>
            </a:r>
          </a:p>
          <a:p>
            <a:pPr lvl="2">
              <a:buAutoNum type="alphaUcPeriod"/>
            </a:pPr>
            <a:r>
              <a:rPr lang="en-US" sz="1800" dirty="0" smtClean="0"/>
              <a:t>The matter inside is compressed so tightly that its atoms are compacted into a dense shell of</a:t>
            </a:r>
            <a:r>
              <a:rPr lang="en-US" sz="1800" u="sng" dirty="0" smtClean="0"/>
              <a:t> </a:t>
            </a:r>
            <a:r>
              <a:rPr lang="en-US" sz="1800" u="sng" dirty="0" smtClean="0">
                <a:solidFill>
                  <a:srgbClr val="F07B10"/>
                </a:solidFill>
              </a:rPr>
              <a:t>neutrons</a:t>
            </a:r>
            <a:r>
              <a:rPr lang="en-US" sz="1800" dirty="0" smtClean="0">
                <a:solidFill>
                  <a:srgbClr val="F07B10"/>
                </a:solidFill>
              </a:rPr>
              <a:t>.</a:t>
            </a:r>
          </a:p>
          <a:p>
            <a:pPr marL="640080" lvl="2" indent="0">
              <a:buNone/>
            </a:pPr>
            <a:r>
              <a:rPr lang="en-US" sz="1800" u="sng" dirty="0" smtClean="0"/>
              <a:t>OR</a:t>
            </a:r>
          </a:p>
          <a:p>
            <a:pPr lvl="1">
              <a:buFont typeface="+mj-lt"/>
              <a:buAutoNum type="arabicPeriod" startAt="4"/>
            </a:pPr>
            <a:r>
              <a:rPr lang="en-US" sz="1800" b="1" dirty="0" smtClean="0"/>
              <a:t>Black </a:t>
            </a:r>
            <a:r>
              <a:rPr lang="en-US" sz="1800" b="1" dirty="0" smtClean="0">
                <a:solidFill>
                  <a:schemeClr val="tx1"/>
                </a:solidFill>
              </a:rPr>
              <a:t>Hole </a:t>
            </a:r>
            <a:r>
              <a:rPr lang="en-US" sz="1800" dirty="0" smtClean="0">
                <a:solidFill>
                  <a:schemeClr val="tx1"/>
                </a:solidFill>
              </a:rPr>
              <a:t>(The LARGEST stars take this route)</a:t>
            </a:r>
          </a:p>
          <a:p>
            <a:pPr lvl="2">
              <a:buFont typeface="+mj-lt"/>
              <a:buAutoNum type="alphaUcPeriod"/>
            </a:pPr>
            <a:r>
              <a:rPr lang="en-US" sz="1800" dirty="0" smtClean="0"/>
              <a:t>If the remaining mass of the star is more than about </a:t>
            </a:r>
            <a:r>
              <a:rPr lang="en-US" sz="1800" u="sng" dirty="0" smtClean="0">
                <a:solidFill>
                  <a:srgbClr val="F07B10"/>
                </a:solidFill>
              </a:rPr>
              <a:t>3</a:t>
            </a:r>
            <a:r>
              <a:rPr lang="en-US" sz="1800" dirty="0" smtClean="0">
                <a:solidFill>
                  <a:srgbClr val="F07B10"/>
                </a:solidFill>
              </a:rPr>
              <a:t> </a:t>
            </a:r>
            <a:r>
              <a:rPr lang="en-US" sz="1800" dirty="0" smtClean="0"/>
              <a:t>times that of the Sun, it will collapse so completely that it will literally disappear from the universe. </a:t>
            </a:r>
          </a:p>
          <a:p>
            <a:pPr lvl="2">
              <a:buAutoNum type="alphaUcPeriod"/>
            </a:pPr>
            <a:r>
              <a:rPr lang="en-US" sz="1800" dirty="0" smtClean="0"/>
              <a:t>What is left behind is an intense region of gravity called a </a:t>
            </a:r>
            <a:r>
              <a:rPr lang="en-US" sz="1800" u="sng" dirty="0" smtClean="0">
                <a:solidFill>
                  <a:srgbClr val="F07B10"/>
                </a:solidFill>
              </a:rPr>
              <a:t>black hole</a:t>
            </a:r>
            <a:r>
              <a:rPr lang="en-US" sz="1800" u="sng" dirty="0" smtClean="0"/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608D-66C7-4626-993B-C64BD791A43F}" type="datetime1">
              <a:rPr lang="en-US" smtClean="0"/>
              <a:t>2/21/2018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 30-31 Stars &amp; Universe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FB2D-4E02-4A42-8F08-219FC8878A1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25" y="316251"/>
            <a:ext cx="1831190" cy="13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76" y="4724400"/>
            <a:ext cx="161763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98" y="2895600"/>
            <a:ext cx="178291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95" y="0"/>
            <a:ext cx="8839200" cy="457199"/>
          </a:xfrm>
        </p:spPr>
        <p:txBody>
          <a:bodyPr/>
          <a:lstStyle/>
          <a:p>
            <a:r>
              <a:rPr lang="en-US" dirty="0" smtClean="0"/>
              <a:t>Light Spectra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6EF4-7DE6-42F7-B4F0-A84D5BA0BA6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19403" r="19217" b="14925"/>
          <a:stretch/>
        </p:blipFill>
        <p:spPr>
          <a:xfrm>
            <a:off x="975013" y="1965325"/>
            <a:ext cx="7193974" cy="47244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533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When the light from a star is </a:t>
            </a:r>
            <a:r>
              <a:rPr lang="en-US" sz="2100" b="1" dirty="0"/>
              <a:t>separated by a prism</a:t>
            </a:r>
            <a:r>
              <a:rPr lang="en-US" sz="2100" dirty="0"/>
              <a:t>, it exhibits a </a:t>
            </a:r>
            <a:r>
              <a:rPr lang="en-US" sz="2100" b="1" u="sng" dirty="0"/>
              <a:t>unique</a:t>
            </a:r>
            <a:r>
              <a:rPr lang="en-US" sz="2100" b="1" dirty="0"/>
              <a:t> pattern of colors and dark lines, called its spectrum</a:t>
            </a:r>
            <a:r>
              <a:rPr lang="en-US" sz="2100" dirty="0"/>
              <a:t>. Like a fingerprint, every star's spectrum is unique, and its pattern can reveal a surprising amount of information about the star.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9810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95" y="0"/>
            <a:ext cx="8839200" cy="457199"/>
          </a:xfrm>
        </p:spPr>
        <p:txBody>
          <a:bodyPr/>
          <a:lstStyle/>
          <a:p>
            <a:r>
              <a:rPr lang="en-US" dirty="0" smtClean="0"/>
              <a:t>Light Spectra </a:t>
            </a:r>
            <a:r>
              <a:rPr lang="en-US" dirty="0" smtClean="0"/>
              <a:t>–Post 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6EF4-7DE6-42F7-B4F0-A84D5BA0BA6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19403" r="19217" b="14925"/>
          <a:stretch/>
        </p:blipFill>
        <p:spPr>
          <a:xfrm>
            <a:off x="1821006" y="2711355"/>
            <a:ext cx="5501987" cy="3613245"/>
          </a:xfrm>
        </p:spPr>
      </p:pic>
      <p:sp>
        <p:nvSpPr>
          <p:cNvPr id="11" name="TextBox 10"/>
          <p:cNvSpPr txBox="1"/>
          <p:nvPr/>
        </p:nvSpPr>
        <p:spPr>
          <a:xfrm>
            <a:off x="228600" y="889624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link shows how the spectra changes if the star is moving towards or away from the Earth: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www.classzone.com/books/earth_science/terc/content/visualizations/es2802/es2802page01.cfm?chapter_no=visualization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2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CEEF5-DC7B-47DA-AB0F-8089B931CE0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522112" cy="49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01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8204-0950-47B7-8020-01E53E48C4FE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151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End or the Beginning?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A5A2-AF98-4D57-BB41-06A110F2A60B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8740"/>
            <a:ext cx="8764866" cy="47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380999"/>
          </a:xfrm>
        </p:spPr>
        <p:txBody>
          <a:bodyPr/>
          <a:lstStyle/>
          <a:p>
            <a:r>
              <a:rPr lang="en-US" dirty="0" smtClean="0"/>
              <a:t>Lab: HR-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9880-4348-4FCD-A69B-B7B1D1C43F86}" type="datetime1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Ch 30-31 Stars &amp; Universe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79DF9-F11F-471D-8A3D-7F144F5625A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4" y="632142"/>
            <a:ext cx="7411212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Astronomy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What is Astronomy?</a:t>
            </a:r>
          </a:p>
          <a:p>
            <a:pPr lvl="1"/>
            <a:r>
              <a:rPr lang="en-US" dirty="0"/>
              <a:t>The study of </a:t>
            </a:r>
            <a:r>
              <a:rPr lang="en-US" u="sng" dirty="0">
                <a:solidFill>
                  <a:srgbClr val="F07B10"/>
                </a:solidFill>
              </a:rPr>
              <a:t>the universe beyond our atmosphere</a:t>
            </a:r>
            <a:r>
              <a:rPr lang="en-US" u="sng" dirty="0"/>
              <a:t>.</a:t>
            </a:r>
          </a:p>
          <a:p>
            <a:r>
              <a:rPr lang="en-US" dirty="0"/>
              <a:t>How can we study it?</a:t>
            </a:r>
          </a:p>
          <a:p>
            <a:pPr lvl="1"/>
            <a:r>
              <a:rPr lang="en-US" dirty="0"/>
              <a:t>Study things that make it to Earth</a:t>
            </a:r>
          </a:p>
          <a:p>
            <a:pPr lvl="2"/>
            <a:r>
              <a:rPr lang="en-US" dirty="0"/>
              <a:t>Meteorites</a:t>
            </a:r>
          </a:p>
          <a:p>
            <a:pPr lvl="2"/>
            <a:r>
              <a:rPr lang="en-US" dirty="0"/>
              <a:t>Samples </a:t>
            </a:r>
            <a:r>
              <a:rPr lang="en-US" dirty="0" smtClean="0"/>
              <a:t>Collected</a:t>
            </a:r>
            <a:endParaRPr lang="en-US" dirty="0"/>
          </a:p>
          <a:p>
            <a:pPr lvl="1"/>
            <a:r>
              <a:rPr lang="en-US" dirty="0"/>
              <a:t>Study the </a:t>
            </a:r>
            <a:r>
              <a:rPr lang="en-US" u="sng" dirty="0">
                <a:solidFill>
                  <a:srgbClr val="F07B10"/>
                </a:solidFill>
              </a:rPr>
              <a:t>light</a:t>
            </a:r>
            <a:r>
              <a:rPr lang="en-US" u="sng" dirty="0"/>
              <a:t> </a:t>
            </a:r>
            <a:r>
              <a:rPr lang="en-US" dirty="0"/>
              <a:t>that makes it to Earth</a:t>
            </a:r>
          </a:p>
          <a:p>
            <a:pPr lvl="1"/>
            <a:r>
              <a:rPr lang="en-US" dirty="0"/>
              <a:t>Study light </a:t>
            </a:r>
            <a:r>
              <a:rPr lang="en-US" dirty="0" smtClean="0"/>
              <a:t>in </a:t>
            </a:r>
            <a:r>
              <a:rPr lang="en-US" dirty="0"/>
              <a:t>space</a:t>
            </a:r>
          </a:p>
          <a:p>
            <a:pPr lvl="2"/>
            <a:r>
              <a:rPr lang="en-US" dirty="0"/>
              <a:t>What is the light doing? / What’s releasing light?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46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72942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8569D-8DB5-43CC-AC03-BB71052D48A6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800" smtClean="0"/>
              <a:t>Predict &amp; Prior Knowledge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38108" y="466666"/>
            <a:ext cx="8382000" cy="57912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Prediction &amp; Demo: The appearance of a pencil in a beaker of water.</a:t>
            </a:r>
          </a:p>
          <a:p>
            <a:pPr lvl="1" eaLnBrk="1" hangingPunct="1"/>
            <a:r>
              <a:rPr lang="en-US" altLang="en-US" dirty="0" smtClean="0">
                <a:solidFill>
                  <a:srgbClr val="0070C0"/>
                </a:solidFill>
              </a:rPr>
              <a:t>Prior Knowledge: </a:t>
            </a:r>
          </a:p>
          <a:p>
            <a:pPr lvl="2" eaLnBrk="1" hangingPunct="1"/>
            <a:r>
              <a:rPr lang="en-US" altLang="en-US" dirty="0" smtClean="0">
                <a:solidFill>
                  <a:srgbClr val="0070C0"/>
                </a:solidFill>
              </a:rPr>
              <a:t>Types of waves that travel through space</a:t>
            </a:r>
          </a:p>
          <a:p>
            <a:pPr lvl="3" eaLnBrk="1" hangingPunct="1"/>
            <a:r>
              <a:rPr lang="en-US" altLang="en-US" dirty="0" smtClean="0">
                <a:solidFill>
                  <a:srgbClr val="0070C0"/>
                </a:solidFill>
              </a:rPr>
              <a:t>Most dangerous?  Least?</a:t>
            </a:r>
          </a:p>
          <a:p>
            <a:pPr lvl="2" eaLnBrk="1" hangingPunct="1"/>
            <a:r>
              <a:rPr lang="en-US" altLang="en-US" dirty="0" smtClean="0">
                <a:solidFill>
                  <a:srgbClr val="0070C0"/>
                </a:solidFill>
              </a:rPr>
              <a:t>Natural protection from UV?</a:t>
            </a:r>
          </a:p>
          <a:p>
            <a:pPr lvl="2" eaLnBrk="1" hangingPunct="1"/>
            <a:r>
              <a:rPr lang="en-US" altLang="en-US" dirty="0" smtClean="0">
                <a:solidFill>
                  <a:srgbClr val="0070C0"/>
                </a:solidFill>
              </a:rPr>
              <a:t>How protect from X-rays?</a:t>
            </a:r>
          </a:p>
          <a:p>
            <a:pPr lvl="2" eaLnBrk="1" hangingPunct="1"/>
            <a:r>
              <a:rPr lang="en-US" altLang="en-US" dirty="0" smtClean="0">
                <a:solidFill>
                  <a:srgbClr val="0070C0"/>
                </a:solidFill>
              </a:rPr>
              <a:t>What type of waves can we see?</a:t>
            </a:r>
          </a:p>
          <a:p>
            <a:pPr lvl="2" eaLnBrk="1" hangingPunct="1"/>
            <a:r>
              <a:rPr lang="en-US" altLang="en-US" dirty="0" smtClean="0">
                <a:solidFill>
                  <a:srgbClr val="0070C0"/>
                </a:solidFill>
              </a:rPr>
              <a:t>Describe an ideal place to observe stars.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FDE3AF-9F64-4DF5-91B9-0E99B332215B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Ch 30-31 Stars &amp; Universe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86AEC3-AC6C-47FD-BEDA-863F0A001C78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9999" y="4246819"/>
            <a:ext cx="2957290" cy="2584086"/>
            <a:chOff x="2757710" y="4422367"/>
            <a:chExt cx="2957290" cy="25840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22367"/>
              <a:ext cx="2895600" cy="21774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57710" y="6544788"/>
              <a:ext cx="29572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http://www.youramazingpictures.com/wp-content/uploads/2013/07/This-Process-Is-Known-As-Refraction-In-Water.jpg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7583" y="4324111"/>
            <a:ext cx="3111224" cy="2454946"/>
            <a:chOff x="5851793" y="4294112"/>
            <a:chExt cx="3111224" cy="2454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294112"/>
              <a:ext cx="2928284" cy="22395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51793" y="6533614"/>
              <a:ext cx="31112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http://imagizer.imageshack.us/a/img708/9283/refraction1.png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77393" y="913600"/>
            <a:ext cx="2610036" cy="3178679"/>
            <a:chOff x="6377393" y="913600"/>
            <a:chExt cx="2610036" cy="3178679"/>
          </a:xfrm>
        </p:grpSpPr>
        <p:pic>
          <p:nvPicPr>
            <p:cNvPr id="6152" name="Picture 8" descr="https://dr282zn36sxxg.cloudfront.net/datastreams/f-d%3Ae47e2fe01db458c92ec5400cf698ff0633dd5d0a8d3bedaba9586403%2BIMAGE_THUMB_POSTCARD%2BIMAGE_THUMB_POSTCARD.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6" r="14428"/>
            <a:stretch/>
          </p:blipFill>
          <p:spPr bwMode="auto">
            <a:xfrm>
              <a:off x="6377393" y="913600"/>
              <a:ext cx="2060024" cy="31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16200000">
              <a:off x="7105703" y="2210552"/>
              <a:ext cx="3178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https://dr282zn36sxxg.cloudfront.net/datastreams/f-d%3Ae47e2fe01db458c92ec5400cf698ff0633dd5d0a8d3bedaba9586403%2BIMAGE_THUMB_POSTCARD%2BIMAGE_THUMB_POSTCARD.1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3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Sec 28.1 – What is Light?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1" y="563254"/>
            <a:ext cx="8546825" cy="3809999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altLang="en-US" b="1" u="sng" dirty="0" smtClean="0"/>
              <a:t>What is Light?</a:t>
            </a:r>
          </a:p>
          <a:p>
            <a:pPr lvl="1" eaLnBrk="1" hangingPunct="1"/>
            <a:r>
              <a:rPr lang="en-US" altLang="en-US" dirty="0" smtClean="0"/>
              <a:t>Light = Radiation of the </a:t>
            </a:r>
            <a:r>
              <a:rPr lang="en-US" altLang="en-US" u="sng" dirty="0" smtClean="0">
                <a:solidFill>
                  <a:srgbClr val="F07B10"/>
                </a:solidFill>
              </a:rPr>
              <a:t>electromagnetic</a:t>
            </a:r>
            <a:r>
              <a:rPr lang="en-US" altLang="en-US" dirty="0" smtClean="0"/>
              <a:t> spectrum (EM)</a:t>
            </a:r>
          </a:p>
          <a:p>
            <a:pPr lvl="2"/>
            <a:r>
              <a:rPr lang="en-US" altLang="en-US" dirty="0" smtClean="0"/>
              <a:t>EM spectrum includes waves of all different </a:t>
            </a:r>
            <a:r>
              <a:rPr lang="en-US" altLang="en-US" u="sng" dirty="0" smtClean="0">
                <a:solidFill>
                  <a:srgbClr val="F07B10"/>
                </a:solidFill>
              </a:rPr>
              <a:t>energies</a:t>
            </a:r>
            <a:r>
              <a:rPr lang="en-US" altLang="en-US" dirty="0" smtClean="0"/>
              <a:t> that travel through space, NOT just visible light    </a:t>
            </a:r>
            <a:r>
              <a:rPr lang="en-US" altLang="en-US" sz="2400" b="1" dirty="0" smtClean="0">
                <a:hlinkClick r:id="rId3"/>
              </a:rPr>
              <a:t>VIDEO – EM SONG</a:t>
            </a:r>
            <a:endParaRPr lang="en-US" altLang="en-US" sz="2400" b="1" dirty="0" smtClean="0"/>
          </a:p>
          <a:p>
            <a:pPr lvl="2"/>
            <a:r>
              <a:rPr lang="en-US" altLang="en-US" dirty="0" smtClean="0"/>
              <a:t>Energy is used to organize light (EM waves) into categories</a:t>
            </a:r>
          </a:p>
          <a:p>
            <a:pPr lvl="2" eaLnBrk="1" hangingPunct="1"/>
            <a:r>
              <a:rPr lang="en-US" altLang="en-US" dirty="0" smtClean="0"/>
              <a:t>Types:  Radio waves (</a:t>
            </a:r>
            <a:r>
              <a:rPr lang="en-US" altLang="en-US" u="sng" dirty="0" smtClean="0">
                <a:solidFill>
                  <a:srgbClr val="F07B10"/>
                </a:solidFill>
              </a:rPr>
              <a:t>least</a:t>
            </a:r>
            <a:r>
              <a:rPr lang="en-US" altLang="en-US" dirty="0" smtClean="0">
                <a:solidFill>
                  <a:srgbClr val="F07B10"/>
                </a:solidFill>
              </a:rPr>
              <a:t> </a:t>
            </a:r>
            <a:r>
              <a:rPr lang="en-US" altLang="en-US" dirty="0" smtClean="0"/>
              <a:t>dangerous), microwave, infrared, visible light, UV, X-rays, gamma rays (</a:t>
            </a:r>
            <a:r>
              <a:rPr lang="en-US" altLang="en-US" u="sng" dirty="0" smtClean="0">
                <a:solidFill>
                  <a:srgbClr val="F07B10"/>
                </a:solidFill>
              </a:rPr>
              <a:t>most</a:t>
            </a:r>
            <a:r>
              <a:rPr lang="en-US" altLang="en-US" u="sng" dirty="0" smtClean="0"/>
              <a:t> </a:t>
            </a:r>
            <a:r>
              <a:rPr lang="en-US" altLang="en-US" dirty="0" smtClean="0"/>
              <a:t>dangerous)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 smtClean="0"/>
              <a:t>Note – Visible light is the “dividing” line of dangerous vs. non-dangerous forms of EM waves</a:t>
            </a:r>
          </a:p>
          <a:p>
            <a:pPr marL="857250" lvl="2" indent="0">
              <a:buNone/>
            </a:pPr>
            <a:endParaRPr lang="en-US" altLang="en-US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46773-96DD-4C44-A94B-C9AE95BD8094}" type="datetime1">
              <a:rPr lang="en-US" altLang="en-US" smtClean="0">
                <a:solidFill>
                  <a:prstClr val="black"/>
                </a:solidFill>
              </a:rPr>
              <a:t>2/21/2018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Ch 30-31 Stars &amp; Universe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F9C65C-8D9E-4E22-AD1C-DE01BD740428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175" name="Picture 4" descr="j03157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96" y="-22034"/>
            <a:ext cx="1043484" cy="12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5508" y="4482912"/>
            <a:ext cx="5138711" cy="2008986"/>
            <a:chOff x="956541" y="4066141"/>
            <a:chExt cx="7565005" cy="2764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41" y="4066142"/>
              <a:ext cx="7213597" cy="25399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6200000">
              <a:off x="6969887" y="5279246"/>
              <a:ext cx="27647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http://guweb2.gonzaga.edu/faculty/cronk/chemistry/images/EM-spectrum.gif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4" descr="http://media.web.britannica.com/eb-media/75/95275-004-DDC8FD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01" y="4377283"/>
            <a:ext cx="4315929" cy="21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 Energy – Wavelength &amp; Frequency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2">
              <a:buFont typeface="+mj-lt"/>
              <a:buAutoNum type="alphaUcPeriod" startAt="4"/>
            </a:pPr>
            <a:r>
              <a:rPr lang="en-US" dirty="0"/>
              <a:t>Sorted by </a:t>
            </a:r>
            <a:r>
              <a:rPr lang="en-US" dirty="0" smtClean="0"/>
              <a:t>Wavelength and Frequency</a:t>
            </a:r>
          </a:p>
          <a:p>
            <a:pPr lvl="2">
              <a:buAutoNum type="alphaUcPeriod" startAt="4"/>
            </a:pPr>
            <a:r>
              <a:rPr lang="en-US" dirty="0" smtClean="0"/>
              <a:t>Wavelength: The distance until a wave repeats itself</a:t>
            </a:r>
          </a:p>
          <a:p>
            <a:pPr lvl="3"/>
            <a:r>
              <a:rPr lang="en-US" dirty="0" smtClean="0"/>
              <a:t>Measured from </a:t>
            </a:r>
            <a:r>
              <a:rPr lang="en-US" u="sng" dirty="0" smtClean="0">
                <a:solidFill>
                  <a:srgbClr val="F07B10"/>
                </a:solidFill>
              </a:rPr>
              <a:t>crest to crest </a:t>
            </a:r>
            <a:r>
              <a:rPr lang="en-US" dirty="0" smtClean="0"/>
              <a:t>or </a:t>
            </a:r>
            <a:r>
              <a:rPr lang="en-US" u="sng" dirty="0" smtClean="0">
                <a:solidFill>
                  <a:srgbClr val="F07B10"/>
                </a:solidFill>
              </a:rPr>
              <a:t>trough to trough</a:t>
            </a:r>
          </a:p>
          <a:p>
            <a:pPr lvl="3"/>
            <a:r>
              <a:rPr lang="en-US" u="sng" dirty="0" smtClean="0">
                <a:solidFill>
                  <a:srgbClr val="F07B10"/>
                </a:solidFill>
              </a:rPr>
              <a:t>Shorter</a:t>
            </a:r>
            <a:r>
              <a:rPr lang="en-US" dirty="0" smtClean="0"/>
              <a:t> wavelengths are more dangerous because they have more energy</a:t>
            </a:r>
          </a:p>
          <a:p>
            <a:pPr lvl="2">
              <a:buAutoNum type="alphaUcPeriod" startAt="4"/>
            </a:pPr>
            <a:r>
              <a:rPr lang="en-US" dirty="0" smtClean="0"/>
              <a:t>Frequency: Number of waves in a given time interval.	</a:t>
            </a:r>
          </a:p>
          <a:p>
            <a:pPr lvl="2">
              <a:buAutoNum type="alphaUcPeriod" startAt="4"/>
            </a:pPr>
            <a:r>
              <a:rPr lang="en-US" dirty="0" smtClean="0"/>
              <a:t>Wavelength &amp; Frequency are </a:t>
            </a:r>
            <a:r>
              <a:rPr lang="en-US" u="sng" dirty="0" smtClean="0">
                <a:solidFill>
                  <a:srgbClr val="F07B10"/>
                </a:solidFill>
              </a:rPr>
              <a:t>Inversely Proportional</a:t>
            </a:r>
          </a:p>
          <a:p>
            <a:r>
              <a:rPr lang="en-US" sz="2400" b="1" dirty="0" smtClean="0">
                <a:hlinkClick r:id="rId3"/>
              </a:rPr>
              <a:t>Video: Demo Wavelength vs. Frequency, </a:t>
            </a:r>
            <a:r>
              <a:rPr lang="en-US" dirty="0" smtClean="0"/>
              <a:t>(18 seconds)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57" y="4038600"/>
            <a:ext cx="4201044" cy="244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7200" y="4038600"/>
            <a:ext cx="4155813" cy="2747131"/>
            <a:chOff x="457200" y="4038600"/>
            <a:chExt cx="4155813" cy="27471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38600"/>
              <a:ext cx="4155813" cy="24434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" y="6447177"/>
              <a:ext cx="41558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https://www.teachengineering.org/collection/cub_/lessons/cub_seismicw/Images/cub_seismicw_lesson01_image2web.jpg</a:t>
              </a:r>
              <a:endParaRPr 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F5745-1EFB-4704-9289-0690D097B205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Doppler Ball Observations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259711"/>
              </p:ext>
            </p:extLst>
          </p:nvPr>
        </p:nvGraphicFramePr>
        <p:xfrm>
          <a:off x="838200" y="762000"/>
          <a:ext cx="73152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4334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As ball approaches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As ball passes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As ball is going away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33454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What did you hear?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What type of frequency? (high or low)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What color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wavelength matches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this frequency?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did you hear?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type of frequency? (high or low)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color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wavelength matches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this frequency?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did you hear?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type of frequency? (high or low)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color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wavelength matches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this frequency?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CEEF5-DC7B-47DA-AB0F-8089B931CE0F}" type="datetime1">
              <a:rPr lang="en-US" smtClean="0">
                <a:solidFill>
                  <a:prstClr val="black"/>
                </a:solidFill>
              </a:rPr>
              <a:t>2/21/2018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Ch 30-31 Stars &amp; Universe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F376-1728-4A43-94BF-20AF37659BE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3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13820</TotalTime>
  <Words>2440</Words>
  <Application>Microsoft Office PowerPoint</Application>
  <PresentationFormat>On-screen Show (4:3)</PresentationFormat>
  <Paragraphs>447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Bradley Hand ITC TT-Bold</vt:lpstr>
      <vt:lpstr>Calibri</vt:lpstr>
      <vt:lpstr>Cambria</vt:lpstr>
      <vt:lpstr>Constantia</vt:lpstr>
      <vt:lpstr>Franklin Gothic Medium</vt:lpstr>
      <vt:lpstr>Garamond</vt:lpstr>
      <vt:lpstr>Quixley LET</vt:lpstr>
      <vt:lpstr>Rage Italic</vt:lpstr>
      <vt:lpstr>Times New Roman</vt:lpstr>
      <vt:lpstr>Wingdings</vt:lpstr>
      <vt:lpstr>Wingdings 2</vt:lpstr>
      <vt:lpstr>Sketchbook</vt:lpstr>
      <vt:lpstr>Organic</vt:lpstr>
      <vt:lpstr>1_Organic</vt:lpstr>
      <vt:lpstr>6_Organic</vt:lpstr>
      <vt:lpstr>Astronomy: Chap 30 &amp; 31 Stars &amp; Universe</vt:lpstr>
      <vt:lpstr>Objectives p. 1:</vt:lpstr>
      <vt:lpstr>Objectives p. 2:</vt:lpstr>
      <vt:lpstr>Scale of Space</vt:lpstr>
      <vt:lpstr>Astronomy Basics</vt:lpstr>
      <vt:lpstr>Predict &amp; Prior Knowledge</vt:lpstr>
      <vt:lpstr>Sec 28.1 – What is Light?</vt:lpstr>
      <vt:lpstr>Wave Energy – Wavelength &amp; Frequency</vt:lpstr>
      <vt:lpstr>Doppler Ball Observations</vt:lpstr>
      <vt:lpstr>Big Bang – Theory of Universe Formation</vt:lpstr>
      <vt:lpstr>Universe Formation – Big Bang Timeline</vt:lpstr>
      <vt:lpstr>Big Bang Theory Diagram &amp; Questions</vt:lpstr>
      <vt:lpstr>POE Demo – “Stretching Space</vt:lpstr>
      <vt:lpstr>POE Demo – “Where is the Center?”</vt:lpstr>
      <vt:lpstr>POE Demo – “Where is the Center?” p.2</vt:lpstr>
      <vt:lpstr>Evidence of Expansion – Red Shift</vt:lpstr>
      <vt:lpstr>Doppler Ball Demo Round 2</vt:lpstr>
      <vt:lpstr>Fact or Fiction</vt:lpstr>
      <vt:lpstr> Examine the HR-Diagram Below: Stars – All they all alike?  How do they differ? </vt:lpstr>
      <vt:lpstr>Beginning of A Stars Lifecycle</vt:lpstr>
      <vt:lpstr>PowerPoint Presentation</vt:lpstr>
      <vt:lpstr>What is a Star?</vt:lpstr>
      <vt:lpstr>Summary of  Nuclear Fusion Marshmallow Activity p.1</vt:lpstr>
      <vt:lpstr>Summary of  Nuclear Fusion Marshmallow Activity p.2</vt:lpstr>
      <vt:lpstr>Nuclear Fusion</vt:lpstr>
      <vt:lpstr>Important Star Qualities</vt:lpstr>
      <vt:lpstr>Brightness &amp; Energy Terms</vt:lpstr>
      <vt:lpstr>Scales for  Magnitude &amp; Luminosity</vt:lpstr>
      <vt:lpstr>HR-Diagram: Absolute Magnitude vs. Luminosity Scales “Reversed Numbers”</vt:lpstr>
      <vt:lpstr>Color of Stars</vt:lpstr>
      <vt:lpstr>What is Spectral Class Based On?</vt:lpstr>
      <vt:lpstr>Star Size</vt:lpstr>
      <vt:lpstr>Life Cycle Diagram</vt:lpstr>
      <vt:lpstr>The Death of an  Average Size Star</vt:lpstr>
      <vt:lpstr>The Death of an  Average Size Star</vt:lpstr>
      <vt:lpstr>Death of A Massive Star</vt:lpstr>
      <vt:lpstr>Death of A Massive Star Continued</vt:lpstr>
      <vt:lpstr>Light Spectra Analysis</vt:lpstr>
      <vt:lpstr>Light Spectra –Post Lab</vt:lpstr>
      <vt:lpstr>PowerPoint Presentation</vt:lpstr>
      <vt:lpstr>Is it the End or the Beginning?</vt:lpstr>
      <vt:lpstr>Lab: HR- Diagram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29: Our Solar System</dc:title>
  <dc:creator>Administrator</dc:creator>
  <cp:lastModifiedBy>Sue Kvach</cp:lastModifiedBy>
  <cp:revision>324</cp:revision>
  <cp:lastPrinted>2018-02-06T04:02:59Z</cp:lastPrinted>
  <dcterms:created xsi:type="dcterms:W3CDTF">2012-02-06T15:34:40Z</dcterms:created>
  <dcterms:modified xsi:type="dcterms:W3CDTF">2018-02-22T03:41:57Z</dcterms:modified>
</cp:coreProperties>
</file>