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6" r:id="rId2"/>
    <p:sldId id="257" r:id="rId3"/>
    <p:sldId id="295" r:id="rId4"/>
    <p:sldId id="297" r:id="rId5"/>
    <p:sldId id="276" r:id="rId6"/>
    <p:sldId id="259" r:id="rId7"/>
    <p:sldId id="260" r:id="rId8"/>
    <p:sldId id="300" r:id="rId9"/>
    <p:sldId id="268" r:id="rId10"/>
    <p:sldId id="269" r:id="rId11"/>
    <p:sldId id="270" r:id="rId12"/>
    <p:sldId id="272" r:id="rId13"/>
    <p:sldId id="273" r:id="rId14"/>
    <p:sldId id="279" r:id="rId15"/>
    <p:sldId id="274" r:id="rId16"/>
    <p:sldId id="301" r:id="rId17"/>
    <p:sldId id="280" r:id="rId18"/>
    <p:sldId id="303" r:id="rId19"/>
    <p:sldId id="302" r:id="rId20"/>
    <p:sldId id="262" r:id="rId21"/>
    <p:sldId id="305" r:id="rId22"/>
    <p:sldId id="304" r:id="rId23"/>
    <p:sldId id="264" r:id="rId24"/>
    <p:sldId id="282" r:id="rId25"/>
    <p:sldId id="285" r:id="rId26"/>
    <p:sldId id="286" r:id="rId27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FF5050"/>
    <a:srgbClr val="003300"/>
    <a:srgbClr val="800000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7" autoAdjust="0"/>
    <p:restoredTop sz="97542" autoAdjust="0"/>
  </p:normalViewPr>
  <p:slideViewPr>
    <p:cSldViewPr>
      <p:cViewPr varScale="1">
        <p:scale>
          <a:sx n="90" d="100"/>
          <a:sy n="90" d="100"/>
        </p:scale>
        <p:origin x="-12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5" y="746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058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9" tIns="47045" rIns="94089" bIns="4704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417" y="0"/>
            <a:ext cx="3078058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9" tIns="47045" rIns="94089" bIns="4704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1E9C8D4-6C1F-4F2D-8C85-AFA8B2C71023}" type="datetime1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813"/>
            <a:ext cx="3078058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9" tIns="47045" rIns="94089" bIns="4704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ES Ch 4 Minerals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417" y="8918813"/>
            <a:ext cx="3078058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9" tIns="47045" rIns="94089" bIns="4704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241B42-2DC6-4CD8-B1C1-1CEF09362F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666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03277" y="9153645"/>
            <a:ext cx="1499198" cy="23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9" tIns="47045" rIns="94089" bIns="4704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AF2DE373-26F9-4BD3-A3D9-871F579B6887}" type="datetime1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4403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92225" y="234950"/>
            <a:ext cx="3963988" cy="2973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37388" y="3363793"/>
            <a:ext cx="6549635" cy="571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9" tIns="47045" rIns="94089" bIns="47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3645"/>
            <a:ext cx="3078058" cy="23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9" tIns="47045" rIns="94089" bIns="47045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ES Ch 4 Minerals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419" y="9153645"/>
            <a:ext cx="395113" cy="23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9" tIns="47045" rIns="94089" bIns="47045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B1EF895-55FA-4189-88DB-B03AF993E2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79543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55.wmf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635B93-52CE-4B8B-80F6-163BB2CD4D9B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69B5D9-053A-41A6-8D47-6FBDCE464120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234950"/>
            <a:ext cx="4900613" cy="367665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388" y="3911204"/>
            <a:ext cx="6549635" cy="51646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899" indent="-234899" eaLnBrk="1" hangingPunct="1"/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WS 4.1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234899" indent="-234899" eaLnBrk="1" hangingPunct="1"/>
            <a:r>
              <a:rPr lang="en-US" altLang="en-US" b="1" u="sng">
                <a:latin typeface="Arial" panose="020B0604020202020204" pitchFamily="34" charset="0"/>
                <a:cs typeface="Times New Roman" panose="02020603050405020304" pitchFamily="18" charset="0"/>
              </a:rPr>
              <a:t>Sec 4.1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Earth’s crust has about 3,000 dif minerals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Calcite in limestone that makes the pyramids, in marble in the Parthenon in Greece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Wars fought over minerals such as gold, silver, and diamonds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What products in our room made from minerals?  Graphite, glass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 jewelry, paints, medicines, roads, buildings, etc.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What is a mineral?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>
                <a:latin typeface="Arial" panose="020B0604020202020204" pitchFamily="34" charset="0"/>
              </a:rPr>
              <a:t>Most are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compounds</a:t>
            </a:r>
            <a:endParaRPr lang="en-US" altLang="en-US">
              <a:latin typeface="Arial" panose="020B0604020202020204" pitchFamily="34" charset="0"/>
            </a:endParaRPr>
          </a:p>
          <a:p>
            <a:pPr marL="234899" indent="-234899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i.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Quartz is made from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oxygen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silicon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SiO</a:t>
            </a:r>
            <a:r>
              <a:rPr lang="en-US" altLang="en-US" baseline="-3000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ii.</a:t>
            </a:r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Other minerals can be made form Si &amp; O2 as well, but dif proportions-like H2O &amp; H2O2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iii.</a:t>
            </a:r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Some like olivine can vary in amounts of Fe &amp; Mg, but always in the same ration or percent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>
                <a:latin typeface="Arial" panose="020B0604020202020204" pitchFamily="34" charset="0"/>
              </a:rPr>
              <a:t>6 major crystal systems-see Table 4-1 p 78</a:t>
            </a: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>
                <a:latin typeface="Arial" panose="020B0604020202020204" pitchFamily="34" charset="0"/>
              </a:rPr>
              <a:t>Well-defined shapes are not often seen-See Fig 4-2 p 79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</a:rPr>
              <a:t>Only see if grew in open space w/o restrictions.</a:t>
            </a:r>
            <a:endParaRPr lang="en-US" altLang="en-US">
              <a:latin typeface="Arial" panose="020B0604020202020204" pitchFamily="34" charset="0"/>
            </a:endParaRPr>
          </a:p>
          <a:p>
            <a:pPr marL="234899" indent="-234899"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20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F68145-38FB-4584-AEE2-4360D24F7444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634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634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323D33-2CFD-4903-83A2-FDE9E3C66AD8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634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234950"/>
            <a:ext cx="5005388" cy="3756025"/>
          </a:xfrm>
          <a:ln/>
        </p:spPr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88" y="4695033"/>
            <a:ext cx="4894303" cy="36367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20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D3780C-49B9-4159-8089-112E2A1D9B5E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645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EC1123-EECB-45A5-B167-5AD530B254DE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645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234950"/>
            <a:ext cx="3962400" cy="2973388"/>
          </a:xfrm>
          <a:ln/>
        </p:spPr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62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C42484-B4C1-4705-A7EB-9CDD790DE655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655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7BE5AE-B873-4852-A5E5-D3A17AD58677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655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8725" y="234950"/>
            <a:ext cx="5213350" cy="3911600"/>
          </a:xfrm>
          <a:ln/>
        </p:spPr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388" y="4695032"/>
            <a:ext cx="6549635" cy="43808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48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408F5D-7016-4FF6-B816-058AB9AB5D3B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665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665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8A45AB-BA64-4613-ACDC-FFF42DFCA10F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6656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234950"/>
            <a:ext cx="3962400" cy="2973388"/>
          </a:xfrm>
          <a:ln/>
        </p:spPr>
      </p:sp>
      <p:sp>
        <p:nvSpPr>
          <p:cNvPr id="6656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899" indent="-234899" eaLnBrk="1" hangingPunct="1"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</a:rPr>
              <a:t>Cleavage &amp; Fracture</a:t>
            </a: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What does it mean if glass is fractured?  Clean break?  Many pieces?  Irregular?  Vs. just broken?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>
                <a:latin typeface="Arial" panose="020B0604020202020204" pitchFamily="34" charset="0"/>
              </a:rPr>
              <a:t>Determined by atomic arrangement</a:t>
            </a: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Break along planes where bonding is weak</a:t>
            </a: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 b="1">
                <a:latin typeface="Arial" panose="020B0604020202020204" pitchFamily="34" charset="0"/>
              </a:rPr>
              <a:t>Cleavage</a:t>
            </a:r>
            <a:r>
              <a:rPr lang="en-US" altLang="en-US">
                <a:latin typeface="Arial" panose="020B0604020202020204" pitchFamily="34" charset="0"/>
              </a:rPr>
              <a:t>: 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Breaks along 1 or more flat planes with set angles</a:t>
            </a:r>
            <a:endParaRPr lang="en-US" altLang="en-US">
              <a:latin typeface="Arial" panose="020B0604020202020204" pitchFamily="34" charset="0"/>
            </a:endParaRP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 b="1">
                <a:latin typeface="Arial" panose="020B0604020202020204" pitchFamily="34" charset="0"/>
              </a:rPr>
              <a:t>Fracture</a:t>
            </a:r>
            <a:r>
              <a:rPr lang="en-US" altLang="en-US">
                <a:latin typeface="Arial" panose="020B0604020202020204" pitchFamily="34" charset="0"/>
              </a:rPr>
              <a:t>: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Break with rough &amp; jagged edges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</a:rPr>
              <a:t>Tightly bonded atoms that don’t break easily</a:t>
            </a:r>
            <a:endParaRPr lang="en-US" altLang="en-US">
              <a:latin typeface="Arial" panose="020B0604020202020204" pitchFamily="34" charset="0"/>
            </a:endParaRPr>
          </a:p>
          <a:p>
            <a:pPr marL="234899" indent="-234899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i.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Conchoidal fracture: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arc like pattern like a clam shell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>
              <a:buFontTx/>
              <a:buAutoNum type="alphaLcPeriod" startAt="5"/>
            </a:pPr>
            <a:r>
              <a:rPr lang="en-US" altLang="en-US">
                <a:latin typeface="Arial" panose="020B0604020202020204" pitchFamily="34" charset="0"/>
              </a:rPr>
              <a:t>Fig 4-11 p87</a:t>
            </a:r>
          </a:p>
        </p:txBody>
      </p:sp>
    </p:spTree>
    <p:extLst>
      <p:ext uri="{BB962C8B-B14F-4D97-AF65-F5344CB8AC3E}">
        <p14:creationId xmlns:p14="http://schemas.microsoft.com/office/powerpoint/2010/main" val="617303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CD5971-51CE-4D4B-8B57-204A9C13F52B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675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EEE02E-6B78-4A21-A8CB-4BC005877DDD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675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34950"/>
            <a:ext cx="4694238" cy="3521075"/>
          </a:xfrm>
          <a:ln/>
        </p:spPr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388" y="5163106"/>
            <a:ext cx="6549635" cy="39127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7591" name="Picture 4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11" r="36000" b="2988"/>
          <a:stretch>
            <a:fillRect/>
          </a:stretch>
        </p:blipFill>
        <p:spPr bwMode="auto">
          <a:xfrm>
            <a:off x="4261805" y="3990540"/>
            <a:ext cx="2052039" cy="96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837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2DE373-26F9-4BD3-A3D9-871F579B6887}" type="datetime1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 Ch 4 Minerals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F895-55FA-4189-88DB-B03AF993E25E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097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D262EB-DD37-49F7-8F8E-4E9E8308457E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3559DF-2F13-4EEF-9D99-EA68A768FA00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2450" y="0"/>
            <a:ext cx="4797425" cy="3598863"/>
          </a:xfrm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899" indent="-234899" eaLnBrk="1" hangingPunct="1"/>
            <a:r>
              <a:rPr lang="en-US" altLang="en-US" u="sng">
                <a:latin typeface="Arial" panose="020B0604020202020204" pitchFamily="34" charset="0"/>
                <a:cs typeface="Times New Roman" panose="02020603050405020304" pitchFamily="18" charset="0"/>
              </a:rPr>
              <a:t>Mineral Groups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Prior Knowledge: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Most common elements in Earth’s crust?  If don’t know-look at Fig 4-4 p 81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3000 minerals, but only 30 of them are common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Common ones called rock-forming minerals because make up most of the rocks in Earth’s crust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How many elements on Periodic table?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Remember where man-made ones are?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 only about 90 elements occur naturally in the crust.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Of those 90, minerals usually made of the 8 most common elements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</a:rPr>
              <a:t>Silicates-made of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silicon, oxygen</a:t>
            </a:r>
            <a:r>
              <a:rPr lang="en-US" altLang="en-US">
                <a:latin typeface="Arial" panose="020B0604020202020204" pitchFamily="34" charset="0"/>
              </a:rPr>
              <a:t>, and usually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1 or more other elements</a:t>
            </a:r>
            <a:endParaRPr lang="en-US" altLang="en-US">
              <a:latin typeface="Arial" panose="020B0604020202020204" pitchFamily="34" charset="0"/>
            </a:endParaRP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>
                <a:latin typeface="Arial" panose="020B0604020202020204" pitchFamily="34" charset="0"/>
              </a:rPr>
              <a:t>Most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common</a:t>
            </a:r>
            <a:r>
              <a:rPr lang="en-US" altLang="en-US">
                <a:latin typeface="Arial" panose="020B0604020202020204" pitchFamily="34" charset="0"/>
              </a:rPr>
              <a:t> mineral,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96%</a:t>
            </a:r>
            <a:r>
              <a:rPr lang="en-US" altLang="en-US">
                <a:latin typeface="Arial" panose="020B0604020202020204" pitchFamily="34" charset="0"/>
              </a:rPr>
              <a:t> of the minerals in the crust</a:t>
            </a: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>
                <a:latin typeface="Arial" panose="020B0604020202020204" pitchFamily="34" charset="0"/>
              </a:rPr>
              <a:t>Examples: 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feldspar &amp; quartz</a:t>
            </a:r>
            <a:endParaRPr lang="en-US" altLang="en-US">
              <a:latin typeface="Arial" panose="020B0604020202020204" pitchFamily="34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Show minerals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>
              <a:buFontTx/>
              <a:buAutoNum type="alphaLcPeriod" startAt="3"/>
            </a:pP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Tetrahedron</a:t>
            </a:r>
            <a:r>
              <a:rPr lang="en-US" altLang="en-US">
                <a:latin typeface="Arial" panose="020B0604020202020204" pitchFamily="34" charset="0"/>
              </a:rPr>
              <a:t> shape: 1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silicon</a:t>
            </a:r>
            <a:r>
              <a:rPr lang="en-US" altLang="en-US">
                <a:latin typeface="Arial" panose="020B0604020202020204" pitchFamily="34" charset="0"/>
              </a:rPr>
              <a:t> in center of 4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oxygen</a:t>
            </a:r>
            <a:r>
              <a:rPr lang="en-US" altLang="en-US">
                <a:latin typeface="Arial" panose="020B0604020202020204" pitchFamily="34" charset="0"/>
              </a:rPr>
              <a:t> atoms</a:t>
            </a:r>
          </a:p>
          <a:p>
            <a:pPr marL="234899" indent="-234899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i.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See Fig 4-5 p81</a:t>
            </a:r>
          </a:p>
          <a:p>
            <a:pPr marL="234899" indent="-234899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ii.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Unique structure allows recombination in number of ways, p82</a:t>
            </a: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iii.</a:t>
            </a:r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Structure causes differences when the mineral splits</a:t>
            </a:r>
          </a:p>
          <a:p>
            <a:pPr marL="234899" indent="-234899" eaLnBrk="1" hangingPunct="1"/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Show atom model tetrahedral shape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Show planar cleavage/breakage of mica vs. quartz which doesn’t break easily along planes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84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D262EB-DD37-49F7-8F8E-4E9E8308457E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3559DF-2F13-4EEF-9D99-EA68A768FA00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2450" y="0"/>
            <a:ext cx="4797425" cy="3598863"/>
          </a:xfrm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899" indent="-234899" eaLnBrk="1" hangingPunct="1"/>
            <a:r>
              <a:rPr lang="en-US" altLang="en-US" u="sng">
                <a:latin typeface="Arial" panose="020B0604020202020204" pitchFamily="34" charset="0"/>
                <a:cs typeface="Times New Roman" panose="02020603050405020304" pitchFamily="18" charset="0"/>
              </a:rPr>
              <a:t>Mineral Groups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Prior Knowledge: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Most common elements in Earth’s crust?  If don’t know-look at Fig 4-4 p 81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3000 minerals, but only 30 of them are common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Common ones called rock-forming minerals because make up most of the rocks in Earth’s crust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How many elements on Periodic table?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Remember where man-made ones are?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 only about 90 elements occur naturally in the crust.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Of those 90, minerals usually made of the 8 most common elements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</a:rPr>
              <a:t>Silicates-made of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silicon, oxygen</a:t>
            </a:r>
            <a:r>
              <a:rPr lang="en-US" altLang="en-US">
                <a:latin typeface="Arial" panose="020B0604020202020204" pitchFamily="34" charset="0"/>
              </a:rPr>
              <a:t>, and usually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1 or more other elements</a:t>
            </a:r>
            <a:endParaRPr lang="en-US" altLang="en-US">
              <a:latin typeface="Arial" panose="020B0604020202020204" pitchFamily="34" charset="0"/>
            </a:endParaRP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>
                <a:latin typeface="Arial" panose="020B0604020202020204" pitchFamily="34" charset="0"/>
              </a:rPr>
              <a:t>Most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common</a:t>
            </a:r>
            <a:r>
              <a:rPr lang="en-US" altLang="en-US">
                <a:latin typeface="Arial" panose="020B0604020202020204" pitchFamily="34" charset="0"/>
              </a:rPr>
              <a:t> mineral,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96%</a:t>
            </a:r>
            <a:r>
              <a:rPr lang="en-US" altLang="en-US">
                <a:latin typeface="Arial" panose="020B0604020202020204" pitchFamily="34" charset="0"/>
              </a:rPr>
              <a:t> of the minerals in the crust</a:t>
            </a: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>
                <a:latin typeface="Arial" panose="020B0604020202020204" pitchFamily="34" charset="0"/>
              </a:rPr>
              <a:t>Examples: 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feldspar &amp; quartz</a:t>
            </a:r>
            <a:endParaRPr lang="en-US" altLang="en-US">
              <a:latin typeface="Arial" panose="020B0604020202020204" pitchFamily="34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Show minerals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>
              <a:buFontTx/>
              <a:buAutoNum type="alphaLcPeriod" startAt="3"/>
            </a:pP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Tetrahedron</a:t>
            </a:r>
            <a:r>
              <a:rPr lang="en-US" altLang="en-US">
                <a:latin typeface="Arial" panose="020B0604020202020204" pitchFamily="34" charset="0"/>
              </a:rPr>
              <a:t> shape: 1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silicon</a:t>
            </a:r>
            <a:r>
              <a:rPr lang="en-US" altLang="en-US">
                <a:latin typeface="Arial" panose="020B0604020202020204" pitchFamily="34" charset="0"/>
              </a:rPr>
              <a:t> in center of 4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oxygen</a:t>
            </a:r>
            <a:r>
              <a:rPr lang="en-US" altLang="en-US">
                <a:latin typeface="Arial" panose="020B0604020202020204" pitchFamily="34" charset="0"/>
              </a:rPr>
              <a:t> atoms</a:t>
            </a:r>
          </a:p>
          <a:p>
            <a:pPr marL="234899" indent="-234899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i.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See Fig 4-5 p81</a:t>
            </a:r>
          </a:p>
          <a:p>
            <a:pPr marL="234899" indent="-234899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ii.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Unique structure allows recombination in number of ways, p82</a:t>
            </a: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iii.</a:t>
            </a:r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Structure causes differences when the mineral splits</a:t>
            </a:r>
          </a:p>
          <a:p>
            <a:pPr marL="234899" indent="-234899" eaLnBrk="1" hangingPunct="1"/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Show atom model tetrahedral shape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Show planar cleavage/breakage of mica vs. quartz which doesn’t break easily along planes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605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F2DE373-26F9-4BD3-A3D9-871F579B6887}" type="datetime1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 Ch 4 Minerals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F895-55FA-4189-88DB-B03AF993E25E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694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D262EB-DD37-49F7-8F8E-4E9E8308457E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3559DF-2F13-4EEF-9D99-EA68A768FA00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22450" y="0"/>
            <a:ext cx="4797425" cy="3598863"/>
          </a:xfrm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899" indent="-234899" eaLnBrk="1" hangingPunct="1"/>
            <a:r>
              <a:rPr lang="en-US" altLang="en-US" u="sng">
                <a:latin typeface="Arial" panose="020B0604020202020204" pitchFamily="34" charset="0"/>
                <a:cs typeface="Times New Roman" panose="02020603050405020304" pitchFamily="18" charset="0"/>
              </a:rPr>
              <a:t>Mineral Groups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Prior Knowledge: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Most common elements in Earth’s crust?  If don’t know-look at Fig 4-4 p 81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3000 minerals, but only 30 of them are common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Common ones called rock-forming minerals because make up most of the rocks in Earth’s crust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How many elements on Periodic table?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Remember where man-made ones are?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 only about 90 elements occur naturally in the crust.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Of those 90, minerals usually made of the 8 most common elements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</a:rPr>
              <a:t>Silicates-made of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silicon, oxygen</a:t>
            </a:r>
            <a:r>
              <a:rPr lang="en-US" altLang="en-US">
                <a:latin typeface="Arial" panose="020B0604020202020204" pitchFamily="34" charset="0"/>
              </a:rPr>
              <a:t>, and usually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1 or more other elements</a:t>
            </a:r>
            <a:endParaRPr lang="en-US" altLang="en-US">
              <a:latin typeface="Arial" panose="020B0604020202020204" pitchFamily="34" charset="0"/>
            </a:endParaRP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>
                <a:latin typeface="Arial" panose="020B0604020202020204" pitchFamily="34" charset="0"/>
              </a:rPr>
              <a:t>Most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common</a:t>
            </a:r>
            <a:r>
              <a:rPr lang="en-US" altLang="en-US">
                <a:latin typeface="Arial" panose="020B0604020202020204" pitchFamily="34" charset="0"/>
              </a:rPr>
              <a:t> mineral,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96%</a:t>
            </a:r>
            <a:r>
              <a:rPr lang="en-US" altLang="en-US">
                <a:latin typeface="Arial" panose="020B0604020202020204" pitchFamily="34" charset="0"/>
              </a:rPr>
              <a:t> of the minerals in the crust</a:t>
            </a: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>
                <a:latin typeface="Arial" panose="020B0604020202020204" pitchFamily="34" charset="0"/>
              </a:rPr>
              <a:t>Examples: 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feldspar &amp; quartz</a:t>
            </a:r>
            <a:endParaRPr lang="en-US" altLang="en-US">
              <a:latin typeface="Arial" panose="020B0604020202020204" pitchFamily="34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Show minerals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>
              <a:buFontTx/>
              <a:buAutoNum type="alphaLcPeriod" startAt="3"/>
            </a:pP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Tetrahedron</a:t>
            </a:r>
            <a:r>
              <a:rPr lang="en-US" altLang="en-US">
                <a:latin typeface="Arial" panose="020B0604020202020204" pitchFamily="34" charset="0"/>
              </a:rPr>
              <a:t> shape: 1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silicon</a:t>
            </a:r>
            <a:r>
              <a:rPr lang="en-US" altLang="en-US">
                <a:latin typeface="Arial" panose="020B0604020202020204" pitchFamily="34" charset="0"/>
              </a:rPr>
              <a:t> in center of 4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oxygen</a:t>
            </a:r>
            <a:r>
              <a:rPr lang="en-US" altLang="en-US">
                <a:latin typeface="Arial" panose="020B0604020202020204" pitchFamily="34" charset="0"/>
              </a:rPr>
              <a:t> atoms</a:t>
            </a:r>
          </a:p>
          <a:p>
            <a:pPr marL="234899" indent="-234899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i.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See Fig 4-5 p81</a:t>
            </a:r>
          </a:p>
          <a:p>
            <a:pPr marL="234899" indent="-234899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ii.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Unique structure allows recombination in number of ways, p82</a:t>
            </a: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iii.</a:t>
            </a:r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Structure causes differences when the mineral splits</a:t>
            </a:r>
          </a:p>
          <a:p>
            <a:pPr marL="234899" indent="-234899" eaLnBrk="1" hangingPunct="1"/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Show atom model tetrahedral shape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Show planar cleavage/breakage of mica vs. quartz which doesn’t break easily along planes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94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635B93-52CE-4B8B-80F6-163BB2CD4D9B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69B5D9-053A-41A6-8D47-6FBDCE464120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234950"/>
            <a:ext cx="4900613" cy="367665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388" y="3911204"/>
            <a:ext cx="6549635" cy="51646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899" indent="-234899" eaLnBrk="1" hangingPunct="1"/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WS 4.1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234899" indent="-234899" eaLnBrk="1" hangingPunct="1"/>
            <a:r>
              <a:rPr lang="en-US" altLang="en-US" b="1" u="sng">
                <a:latin typeface="Arial" panose="020B0604020202020204" pitchFamily="34" charset="0"/>
                <a:cs typeface="Times New Roman" panose="02020603050405020304" pitchFamily="18" charset="0"/>
              </a:rPr>
              <a:t>Sec 4.1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Earth’s crust has about 3,000 dif minerals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Calcite in limestone that makes the pyramids, in marble in the Parthenon in Greece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Wars fought over minerals such as gold, silver, and diamonds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What products in our room made from minerals?  Graphite, glass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 jewelry, paints, medicines, roads, buildings, etc.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What is a mineral?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>
                <a:latin typeface="Arial" panose="020B0604020202020204" pitchFamily="34" charset="0"/>
              </a:rPr>
              <a:t>Most are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compounds</a:t>
            </a:r>
            <a:endParaRPr lang="en-US" altLang="en-US">
              <a:latin typeface="Arial" panose="020B0604020202020204" pitchFamily="34" charset="0"/>
            </a:endParaRPr>
          </a:p>
          <a:p>
            <a:pPr marL="234899" indent="-234899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i.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Quartz is made from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oxygen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silicon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SiO</a:t>
            </a:r>
            <a:r>
              <a:rPr lang="en-US" altLang="en-US" baseline="-3000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ii.</a:t>
            </a:r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Other minerals can be made form Si &amp; O2 as well, but dif proportions-like H2O &amp; H2O2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iii.</a:t>
            </a:r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Some like olivine can vary in amounts of Fe &amp; Mg, but always in the same ration or percent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>
                <a:latin typeface="Arial" panose="020B0604020202020204" pitchFamily="34" charset="0"/>
              </a:rPr>
              <a:t>6 major crystal systems-see Table 4-1 p 78</a:t>
            </a: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>
                <a:latin typeface="Arial" panose="020B0604020202020204" pitchFamily="34" charset="0"/>
              </a:rPr>
              <a:t>Well-defined shapes are not often seen-See Fig 4-2 p 79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</a:rPr>
              <a:t>Only see if grew in open space w/o restrictions.</a:t>
            </a:r>
            <a:endParaRPr lang="en-US" altLang="en-US">
              <a:latin typeface="Arial" panose="020B0604020202020204" pitchFamily="34" charset="0"/>
            </a:endParaRPr>
          </a:p>
          <a:p>
            <a:pPr marL="234899" indent="-234899"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39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7EB8AD-6DF5-4A69-BAD8-09CA3F6BEAD7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7C1136-583C-4E9F-8CBF-4B0F6C09C8CF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234950"/>
            <a:ext cx="3962400" cy="2973388"/>
          </a:xfrm>
          <a:ln/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4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68D06D-82F9-4AF8-BAE6-379076A27AB9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563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15A0D6-F2CF-432B-A361-25525570523F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563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0988" y="234950"/>
            <a:ext cx="4800600" cy="3600450"/>
          </a:xfrm>
          <a:ln/>
        </p:spPr>
      </p:sp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3" b="68323"/>
          <a:stretch>
            <a:fillRect/>
          </a:stretch>
        </p:blipFill>
        <p:spPr bwMode="auto">
          <a:xfrm>
            <a:off x="4817832" y="3430435"/>
            <a:ext cx="2284645" cy="12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07" y="4928277"/>
            <a:ext cx="5208164" cy="38731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211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92225" y="234950"/>
            <a:ext cx="3962400" cy="2973388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Moh’s – scale of hardness, NOT density</a:t>
            </a:r>
          </a:p>
        </p:txBody>
      </p:sp>
      <p:sp>
        <p:nvSpPr>
          <p:cNvPr id="70660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77CB06-8124-4996-879B-547432C41A43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70661" name="Footer Placeholder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706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51DEEB-D7AE-4A07-BD44-FE02655D15D2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601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20740A-3C1F-4FE1-922B-43ECB8179ADF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716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716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7B57EB-C132-4A95-B192-9FCAB4455DD8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71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8725" y="234950"/>
            <a:ext cx="5213350" cy="3911600"/>
          </a:xfrm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388" y="4695032"/>
            <a:ext cx="6549635" cy="43808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88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635B93-52CE-4B8B-80F6-163BB2CD4D9B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69B5D9-053A-41A6-8D47-6FBDCE464120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234950"/>
            <a:ext cx="4900613" cy="367665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388" y="3911204"/>
            <a:ext cx="6549635" cy="51646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899" indent="-234899" eaLnBrk="1" hangingPunct="1"/>
            <a:r>
              <a:rPr lang="en-US" altLang="en-US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WS 4.1</a:t>
            </a:r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234899" indent="-234899" eaLnBrk="1" hangingPunct="1"/>
            <a:r>
              <a:rPr lang="en-US" altLang="en-US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Sec 4.1</a:t>
            </a:r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Earth’s crust has about 3,000 </a:t>
            </a:r>
            <a:r>
              <a:rPr lang="en-US" altLang="en-US" dirty="0" err="1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dif</a:t>
            </a:r>
            <a:r>
              <a:rPr lang="en-US" altLang="en-US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minerals</a:t>
            </a:r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Calcite in limestone that makes the pyramids, in marble in the Parthenon in Greece</a:t>
            </a:r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Wars fought over minerals such as gold, silver, and diamonds</a:t>
            </a:r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What products in our room made from minerals?  Graphite, glass</a:t>
            </a:r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 jewelry, paints, medicines, roads, buildings, etc.</a:t>
            </a:r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What is a mineral?</a:t>
            </a:r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 dirty="0">
                <a:latin typeface="Arial" panose="020B0604020202020204" pitchFamily="34" charset="0"/>
              </a:rPr>
              <a:t>Most are </a:t>
            </a:r>
            <a:r>
              <a:rPr lang="en-US" altLang="en-US" dirty="0">
                <a:solidFill>
                  <a:srgbClr val="FF6600"/>
                </a:solidFill>
                <a:latin typeface="Arial" panose="020B0604020202020204" pitchFamily="34" charset="0"/>
              </a:rPr>
              <a:t>compounds</a:t>
            </a:r>
            <a:endParaRPr lang="en-US" altLang="en-US" dirty="0">
              <a:latin typeface="Arial" panose="020B0604020202020204" pitchFamily="34" charset="0"/>
            </a:endParaRPr>
          </a:p>
          <a:p>
            <a:pPr marL="234899" indent="-234899"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 </a:t>
            </a:r>
            <a:r>
              <a:rPr lang="en-US" altLang="en-US" dirty="0" err="1"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en-US" altLang="en-US" dirty="0">
                <a:latin typeface="Arial" panose="020B0604020202020204" pitchFamily="34" charset="0"/>
                <a:cs typeface="Times New Roman" panose="02020603050405020304" pitchFamily="18" charset="0"/>
              </a:rPr>
              <a:t>Quartz is made from </a:t>
            </a:r>
            <a:r>
              <a:rPr lang="en-US" altLang="en-US" dirty="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oxygen</a:t>
            </a:r>
            <a:r>
              <a:rPr lang="en-US" altLang="en-US" dirty="0">
                <a:latin typeface="Arial" panose="020B060402020202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 dirty="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silicon</a:t>
            </a:r>
            <a:r>
              <a:rPr lang="en-US" altLang="en-US" dirty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SiO</a:t>
            </a:r>
            <a:r>
              <a:rPr lang="en-US" altLang="en-US" baseline="-30000" dirty="0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 </a:t>
            </a:r>
            <a:r>
              <a:rPr lang="en-US" altLang="en-US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ii.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en-US" altLang="en-US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Other minerals can be made form Si &amp; O2 as well, but </a:t>
            </a:r>
            <a:r>
              <a:rPr lang="en-US" altLang="en-US" dirty="0" err="1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dif</a:t>
            </a:r>
            <a:r>
              <a:rPr lang="en-US" altLang="en-US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proportions-like H2O &amp; H2O2</a:t>
            </a:r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 </a:t>
            </a:r>
            <a:r>
              <a:rPr lang="en-US" altLang="en-US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iii.</a:t>
            </a:r>
            <a:r>
              <a:rPr lang="en-US" altLang="en-US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en-US" altLang="en-US" dirty="0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Some like olivine can vary in amounts of Fe &amp; Mg, but always in the same ration or percent</a:t>
            </a:r>
            <a:endParaRPr lang="en-US" altLang="en-US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 dirty="0">
                <a:latin typeface="Arial" panose="020B0604020202020204" pitchFamily="34" charset="0"/>
              </a:rPr>
              <a:t>6 major crystal systems-see Table 4-1 p 78</a:t>
            </a: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 dirty="0">
                <a:latin typeface="Arial" panose="020B0604020202020204" pitchFamily="34" charset="0"/>
              </a:rPr>
              <a:t>Well-defined shapes are not often seen-See Fig 4-2 p 79 </a:t>
            </a:r>
            <a:r>
              <a:rPr lang="en-US" altLang="en-US" dirty="0">
                <a:solidFill>
                  <a:srgbClr val="FF00FF"/>
                </a:solidFill>
                <a:latin typeface="Arial" panose="020B0604020202020204" pitchFamily="34" charset="0"/>
              </a:rPr>
              <a:t>Only see if grew in open space w/o restrictions.</a:t>
            </a:r>
            <a:endParaRPr lang="en-US" altLang="en-US" dirty="0">
              <a:latin typeface="Arial" panose="020B0604020202020204" pitchFamily="34" charset="0"/>
            </a:endParaRPr>
          </a:p>
          <a:p>
            <a:pPr marL="234899" indent="-234899"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60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6B2187-5FB2-42D1-8169-C7AE78E81753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BC8257-14B4-4D59-B785-3DBD3CB47C02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234950"/>
            <a:ext cx="5111750" cy="3833813"/>
          </a:xfrm>
          <a:ln/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512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75" y="4303118"/>
            <a:ext cx="4814643" cy="35795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82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3097F0-CDEC-4CFC-93E6-A615E979DF34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276486-CF08-462D-B029-7C938BF5FFF7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234950"/>
            <a:ext cx="5319713" cy="3990975"/>
          </a:xfrm>
          <a:ln/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388" y="4695032"/>
            <a:ext cx="6549635" cy="43808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899" indent="-234899" eaLnBrk="1" hangingPunct="1">
              <a:buFontTx/>
              <a:buAutoNum type="arabicPeriod"/>
            </a:pP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Cools</a:t>
            </a:r>
            <a:r>
              <a:rPr lang="en-US" altLang="en-US">
                <a:latin typeface="Arial" panose="020B0604020202020204" pitchFamily="34" charset="0"/>
              </a:rPr>
              <a:t> as rises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</a:rPr>
              <a:t>Why?  Surface cooler than core</a:t>
            </a:r>
            <a:endParaRPr lang="en-US" altLang="en-US">
              <a:latin typeface="Arial" panose="020B0604020202020204" pitchFamily="34" charset="0"/>
            </a:endParaRP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>
                <a:latin typeface="Arial" panose="020B0604020202020204" pitchFamily="34" charset="0"/>
              </a:rPr>
              <a:t>Slow rise &amp; slow cooling-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larger</a:t>
            </a:r>
            <a:r>
              <a:rPr lang="en-US" altLang="en-US">
                <a:latin typeface="Arial" panose="020B0604020202020204" pitchFamily="34" charset="0"/>
              </a:rPr>
              <a:t> crystals</a:t>
            </a: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>
                <a:latin typeface="Arial" panose="020B0604020202020204" pitchFamily="34" charset="0"/>
              </a:rPr>
              <a:t>Fast rise or quick cooling due to contact w/air or water: 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small</a:t>
            </a:r>
            <a:r>
              <a:rPr lang="en-US" altLang="en-US">
                <a:latin typeface="Arial" panose="020B0604020202020204" pitchFamily="34" charset="0"/>
              </a:rPr>
              <a:t> crystals</a:t>
            </a: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Show granite vs. rhyolite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</a:rPr>
              <a:t>Although is a rock, but made of dif minerals that crystallize in different sizes</a:t>
            </a:r>
            <a:endParaRPr lang="en-US" altLang="en-US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234899" indent="-234899"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1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F319FA5-5F7B-490E-B948-FDED99DAE351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D5F844-1A0E-4601-A009-25C08DD31628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234950"/>
            <a:ext cx="5111750" cy="3833813"/>
          </a:xfrm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388" y="4695032"/>
            <a:ext cx="6549635" cy="43808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u="sng">
                <a:latin typeface="Arial" panose="020B0604020202020204" pitchFamily="34" charset="0"/>
                <a:cs typeface="Times New Roman" panose="02020603050405020304" pitchFamily="18" charset="0"/>
              </a:rPr>
              <a:t>Mineral Formation – From Solution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Prior Knowledge: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What is a solution?  Salt solution?  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What if add little salt?  What about a lot?  Ever come a time where more won’t dissolve &amp; stay in solution?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What if dissolved, but water evaporates?</a:t>
            </a:r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288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C240B9-E001-43F1-B895-69014BE4677D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604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988A15-89F0-4EFD-AAF8-DCDEBB8371AF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234950"/>
            <a:ext cx="4692650" cy="3521075"/>
          </a:xfrm>
          <a:ln/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388" y="4225370"/>
            <a:ext cx="6549635" cy="48505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899" indent="-234899" eaLnBrk="1" hangingPunct="1">
              <a:buFontTx/>
              <a:buAutoNum type="arabicPeriod"/>
            </a:pPr>
            <a:r>
              <a:rPr lang="en-US" altLang="en-US">
                <a:latin typeface="Arial" panose="020B0604020202020204" pitchFamily="34" charset="0"/>
              </a:rPr>
              <a:t>Color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</a:rPr>
              <a:t>Easy to see, but problems</a:t>
            </a:r>
            <a:endParaRPr lang="en-US" altLang="en-US">
              <a:latin typeface="Arial" panose="020B0604020202020204" pitchFamily="34" charset="0"/>
            </a:endParaRP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>
                <a:latin typeface="Arial" panose="020B0604020202020204" pitchFamily="34" charset="0"/>
              </a:rPr>
              <a:t>One of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LEAST</a:t>
            </a:r>
            <a:r>
              <a:rPr lang="en-US" altLang="en-US">
                <a:latin typeface="Arial" panose="020B0604020202020204" pitchFamily="34" charset="0"/>
              </a:rPr>
              <a:t> reliable identification tests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</a:rPr>
              <a:t>Outside can tarnish and react w/air, water, etc. Must be polished or cleaned to see color, and also minor impurities of a trace element can cause a mineral to be different color than expected</a:t>
            </a:r>
            <a:endParaRPr lang="en-US" altLang="en-US">
              <a:latin typeface="Arial" panose="020B0604020202020204" pitchFamily="34" charset="0"/>
            </a:endParaRP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Trace </a:t>
            </a:r>
            <a:r>
              <a:rPr lang="en-US" altLang="en-US">
                <a:latin typeface="Arial" panose="020B0604020202020204" pitchFamily="34" charset="0"/>
              </a:rPr>
              <a:t>elements or compounds can cause color</a:t>
            </a:r>
          </a:p>
          <a:p>
            <a:pPr marL="234899" indent="-234899"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   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i.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Quartz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 comes in a variety of color</a:t>
            </a: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 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ii.</a:t>
            </a:r>
            <a:r>
              <a:rPr lang="en-US" altLang="en-US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Red due to iron , rose due to manganese or titanium, milky due to gas bubbles</a:t>
            </a:r>
          </a:p>
          <a:p>
            <a:pPr marL="234899" indent="-234899" eaLnBrk="1" hangingPunct="1"/>
            <a:endParaRPr lang="en-US" altLang="en-US">
              <a:solidFill>
                <a:srgbClr val="FF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endParaRPr lang="en-US" altLang="en-US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4899" indent="-234899" eaLnBrk="1" hangingPunct="1"/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</a:rPr>
              <a:t>NOTE: Purple amethyst are a variety of quartz</a:t>
            </a:r>
          </a:p>
        </p:txBody>
      </p:sp>
    </p:spTree>
    <p:extLst>
      <p:ext uri="{BB962C8B-B14F-4D97-AF65-F5344CB8AC3E}">
        <p14:creationId xmlns:p14="http://schemas.microsoft.com/office/powerpoint/2010/main" val="3840987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29BACD-7481-4052-8F1A-FBABF025ED8A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145160-A9C0-44A0-A55E-AEFD0E84AD44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9138" y="234950"/>
            <a:ext cx="4799012" cy="3600450"/>
          </a:xfrm>
          <a:ln/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388" y="4695032"/>
            <a:ext cx="6549635" cy="43808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For picture A &amp; B ask about cleavage &amp; fracture</a:t>
            </a:r>
          </a:p>
        </p:txBody>
      </p:sp>
      <p:pic>
        <p:nvPicPr>
          <p:cNvPr id="61447" name="Picture 4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4" r="2170" b="76747"/>
          <a:stretch>
            <a:fillRect/>
          </a:stretch>
        </p:blipFill>
        <p:spPr bwMode="auto">
          <a:xfrm>
            <a:off x="4261804" y="3911205"/>
            <a:ext cx="1884752" cy="54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37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FDDAF6-B212-4FB4-9566-4053878A800F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624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87" indent="-285687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7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949" indent="-2285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0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1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249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348" indent="-228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8ED601-314F-4E0A-9C94-BC9159DCCD1C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624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1013" y="312738"/>
            <a:ext cx="4484687" cy="3363912"/>
          </a:xfrm>
          <a:ln/>
        </p:spPr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388" y="4695032"/>
            <a:ext cx="6549635" cy="43808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899" indent="-234899" eaLnBrk="1" hangingPunct="1">
              <a:buFontTx/>
              <a:buAutoNum type="alphaLcPeriod"/>
            </a:pPr>
            <a:r>
              <a:rPr lang="en-US" altLang="en-US">
                <a:latin typeface="Arial" panose="020B0604020202020204" pitchFamily="34" charset="0"/>
              </a:rPr>
              <a:t>Can only be used when the </a:t>
            </a:r>
            <a:r>
              <a:rPr lang="en-US" altLang="en-US">
                <a:solidFill>
                  <a:srgbClr val="FF6600"/>
                </a:solidFill>
                <a:latin typeface="Arial" panose="020B0604020202020204" pitchFamily="34" charset="0"/>
              </a:rPr>
              <a:t>mineral is softer</a:t>
            </a:r>
            <a:r>
              <a:rPr lang="en-US" altLang="en-US">
                <a:latin typeface="Arial" panose="020B0604020202020204" pitchFamily="34" charset="0"/>
              </a:rPr>
              <a:t> than the porcelain plate  </a:t>
            </a: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</a:rPr>
              <a:t>So can’t be used to ID all minerals</a:t>
            </a:r>
            <a:endParaRPr lang="en-US" altLang="en-US">
              <a:latin typeface="Arial" panose="020B0604020202020204" pitchFamily="34" charset="0"/>
            </a:endParaRP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</a:rPr>
              <a:t>Examples:  pyrite (fool’s gold) is gold in color, but leaves a greenish-black streak, but gold leaves a yellow streak-so one of main tests to tell the too apart.</a:t>
            </a:r>
            <a:endParaRPr lang="en-US" altLang="en-US">
              <a:latin typeface="Arial" panose="020B0604020202020204" pitchFamily="34" charset="0"/>
            </a:endParaRPr>
          </a:p>
          <a:p>
            <a:pPr marL="234899" indent="-234899" eaLnBrk="1" hangingPunct="1">
              <a:buFontTx/>
              <a:buAutoNum type="alphaLcPeriod"/>
            </a:pPr>
            <a:r>
              <a:rPr lang="en-US" altLang="en-US">
                <a:solidFill>
                  <a:srgbClr val="FF00FF"/>
                </a:solidFill>
                <a:latin typeface="Arial" panose="020B0604020202020204" pitchFamily="34" charset="0"/>
              </a:rPr>
              <a:t>Fluorite can be externally purple, yellow, green or blue, but streak is always white.</a:t>
            </a:r>
            <a:endParaRPr lang="en-US" altLang="en-US">
              <a:latin typeface="Arial" panose="020B0604020202020204" pitchFamily="34" charset="0"/>
            </a:endParaRPr>
          </a:p>
          <a:p>
            <a:pPr marL="234899" indent="-234899" eaLnBrk="1" hangingPunct="1"/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62471" name="Picture 4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99" r="64223" b="4224"/>
          <a:stretch>
            <a:fillRect/>
          </a:stretch>
        </p:blipFill>
        <p:spPr bwMode="auto">
          <a:xfrm>
            <a:off x="4339871" y="3755710"/>
            <a:ext cx="2525219" cy="68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55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74F9E-7F60-409A-9430-CFCABE6378D1}" type="datetime1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 Ch 4 Minerals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0445F-5FB1-4CEE-9B87-904B50F07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06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D23C1-CD4B-4284-B707-579AA8F72E5D}" type="datetime1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 Ch 4 Minerals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C77F8-E25E-4B70-BF9C-325D40F993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06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2479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913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3FB71-8C1E-4D2B-B9F2-F009C43C7342}" type="datetime1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 Ch 4 Minerals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7FAA9-51A1-4E0E-9D17-F0CC472BC6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89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327CF-1B6D-48B2-8F98-AFCE9FB2EB1A}" type="datetime1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 Ch 4 Minerals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F7A1A-13EE-426E-8CEB-54CE0B6699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29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DAF76-AA59-4335-942B-104986899A5D}" type="datetime1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 Ch 4 Minerals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90F70-E0D7-41CD-931A-5DFA04C65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37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"/>
            <a:ext cx="4419600" cy="559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533400"/>
            <a:ext cx="4419600" cy="5592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57D98-8618-4130-B951-8496EF06D13A}" type="datetime1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 Ch 4 Minerals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9AAA0-7EB3-40E6-831D-52D0FD12E6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52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13B84-71A3-4791-8419-5B5141BA69B0}" type="datetime1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 Ch 4 Minerals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E223B-BA3D-4DF2-92E2-BC2EBCC27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9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4146A-932F-4094-9BC9-DE55DFBAB998}" type="datetime1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 Ch 4 Minerals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73185E-9C5C-46F1-B216-87A123C3C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41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24EE2-2594-4A6A-AB53-D216EBB265F0}" type="datetime1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 Ch 4 Minerals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4150B-CB53-41AE-A313-1463D3E1CB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9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A6974-4099-4505-8A75-4B3789D4EC28}" type="datetime1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 Ch 4 Minerals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9849EC-FC15-4765-AEFA-4622AF7AE9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34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2E583-FA96-4190-85E6-3934E6BF9078}" type="datetime1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 Ch 4 Minerals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B4D76-D7B8-40CC-8C69-8E47613A1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66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533400"/>
            <a:ext cx="8991600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fld id="{CD5693EE-A92D-4BD1-826D-0EAE1A7FC9D4}" type="datetime1">
              <a:rPr lang="en-US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9400"/>
            <a:ext cx="335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ES Ch 4 Minerals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67200" y="6629400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C7B6EC-450D-4094-91C0-DF9CDC1180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33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33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33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33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33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33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33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33FF"/>
          </a:solidFill>
          <a:latin typeface="Arial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AutoNum type="arabicPeriod"/>
        <a:defRPr sz="2400">
          <a:solidFill>
            <a:schemeClr val="tx1"/>
          </a:solidFill>
          <a:latin typeface="+mn-lt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AutoNum type="alphaUcPeriod"/>
        <a:defRPr sz="2400">
          <a:solidFill>
            <a:schemeClr val="tx1"/>
          </a:solidFill>
          <a:latin typeface="+mn-lt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AutoNum type="romanLcPeriod"/>
        <a:defRPr sz="2400">
          <a:solidFill>
            <a:schemeClr val="tx1"/>
          </a:solidFill>
          <a:latin typeface="+mn-lt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>
          <a:solidFill>
            <a:schemeClr val="tx1"/>
          </a:solidFill>
          <a:latin typeface="+mn-lt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2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3.salemstate.edu/~lhanson/gls100/image1/igneous_classification3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ologycafe.com/images/2week_5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docid=CSCSIBS25X5ryM&amp;tbnid=uee5U6t74oVISM:&amp;ved=0CAUQjRw&amp;url=http://www.mrgoodenough.com/?p=2320&amp;ei=yBzvUq6pN4OgyAHpk4HwBA&amp;bvm=bv.60444564,d.aWc&amp;psig=AFQjCNEqaIpaK_5CQC5Ibr5mbwFTGloJng&amp;ust=1391488468509533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0606"/>
            <a:ext cx="5595936" cy="10037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What is a Mineral?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Sec 4.1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3500" y="1260096"/>
            <a:ext cx="8999538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Earth’s crust is composed </a:t>
            </a:r>
            <a:r>
              <a:rPr lang="en-US" altLang="en-US" dirty="0" smtClean="0">
                <a:solidFill>
                  <a:schemeClr val="tx1"/>
                </a:solidFill>
              </a:rPr>
              <a:t>of about </a:t>
            </a:r>
            <a:r>
              <a:rPr lang="en-US" altLang="en-US" u="sng" dirty="0">
                <a:solidFill>
                  <a:srgbClr val="3333FF"/>
                </a:solidFill>
              </a:rPr>
              <a:t>99% </a:t>
            </a:r>
            <a:r>
              <a:rPr lang="en-US" altLang="en-US" dirty="0">
                <a:solidFill>
                  <a:schemeClr val="tx1"/>
                </a:solidFill>
              </a:rPr>
              <a:t>minerals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</a:rPr>
              <a:t>These are all made from different combinations of the same 8 elements.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u="sng" dirty="0">
                <a:solidFill>
                  <a:schemeClr val="tx1"/>
                </a:solidFill>
              </a:rPr>
              <a:t>Mineral</a:t>
            </a:r>
            <a:r>
              <a:rPr lang="en-US" altLang="en-US" b="1" dirty="0">
                <a:solidFill>
                  <a:schemeClr val="tx1"/>
                </a:solidFill>
              </a:rPr>
              <a:t> = </a:t>
            </a:r>
            <a:r>
              <a:rPr lang="en-US" altLang="en-US" dirty="0"/>
              <a:t> </a:t>
            </a:r>
            <a:r>
              <a:rPr lang="en-US" altLang="en-US" u="sng" dirty="0">
                <a:solidFill>
                  <a:srgbClr val="3333FF"/>
                </a:solidFill>
              </a:rPr>
              <a:t>A </a:t>
            </a:r>
            <a:r>
              <a:rPr lang="en-US" altLang="en-US" u="sng" dirty="0" smtClean="0">
                <a:solidFill>
                  <a:srgbClr val="3333FF"/>
                </a:solidFill>
              </a:rPr>
              <a:t>naturally </a:t>
            </a:r>
            <a:r>
              <a:rPr lang="en-US" altLang="en-US" u="sng" dirty="0">
                <a:solidFill>
                  <a:srgbClr val="3333FF"/>
                </a:solidFill>
              </a:rPr>
              <a:t>occurring, </a:t>
            </a:r>
            <a:r>
              <a:rPr lang="en-US" altLang="en-US" u="sng" dirty="0" smtClean="0">
                <a:solidFill>
                  <a:srgbClr val="3333FF"/>
                </a:solidFill>
              </a:rPr>
              <a:t>inorganic, solid</a:t>
            </a:r>
            <a:r>
              <a:rPr lang="en-US" altLang="en-US" u="sng" dirty="0">
                <a:solidFill>
                  <a:srgbClr val="3333FF"/>
                </a:solidFill>
              </a:rPr>
              <a:t>, </a:t>
            </a:r>
            <a:r>
              <a:rPr lang="en-US" altLang="en-US" u="sng" dirty="0" smtClean="0">
                <a:solidFill>
                  <a:srgbClr val="3333FF"/>
                </a:solidFill>
              </a:rPr>
              <a:t>with </a:t>
            </a:r>
            <a:r>
              <a:rPr lang="en-US" altLang="en-US" u="sng" dirty="0">
                <a:solidFill>
                  <a:srgbClr val="3333FF"/>
                </a:solidFill>
              </a:rPr>
              <a:t>a specific chemical composition and a </a:t>
            </a:r>
            <a:r>
              <a:rPr lang="en-US" altLang="en-US" u="sng" dirty="0" smtClean="0">
                <a:solidFill>
                  <a:srgbClr val="3333FF"/>
                </a:solidFill>
              </a:rPr>
              <a:t>definite </a:t>
            </a:r>
            <a:r>
              <a:rPr lang="en-US" altLang="en-US" u="sng" dirty="0">
                <a:solidFill>
                  <a:srgbClr val="3333FF"/>
                </a:solidFill>
              </a:rPr>
              <a:t>crystalline structure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5050"/>
                </a:solidFill>
              </a:rPr>
              <a:t>Examples of minerals: graphite, quartz, copper, diamonds, rubies, sapphires</a:t>
            </a:r>
          </a:p>
        </p:txBody>
      </p:sp>
      <p:sp>
        <p:nvSpPr>
          <p:cNvPr id="12293" name="AutoShape 6" descr="data:image/jpeg;base64,/9j/4AAQSkZJRgABAQAAAQABAAD/2wCEAAkGBhQQDxQUDxQUDxQUFBQPFBQUFBQUDxQUFBQVFRQUFhQXHCYeFxkjGRQUHy8gIycpLCwsFR4xNTAqNyYrLSkBCQoKDgwOGg8PGiwkHiQsLCwtLC0sKSkpKiwsKSwvLCwsKSkpLCksLCwpLCw1LCwpKiwsLCksLCwvKSwpLCwvKv/AABEIAKYBAAMBIgACEQEDEQH/xAAbAAACAgMBAAAAAAAAAAAAAAABAgADBAUGB//EADgQAAICAQMDAgQFAgUDBQAAAAECAAMRBBIhBRMxBkEUIlFhByMycYFCkSRiobHBFjPhUnLR8PH/xAAaAQADAQEBAQAAAAAAAAAAAAABAgMABAUG/8QAKhEAAgICAQMCBgMBAQAAAAAAAAECEQMhEgQxQSJRE3GBkaHRYbHxMhT/2gAMAwEAAhEDEQA/APEJJJJqGJJDJDRgSQyTUAEMkMNGsEkMkNAsEkMk1GBJDJNRgSQyTUYEkMk1GJBDJNRgSQwTUayQQyQUawQySTUEEkMkFBBJDJBRgSSSQGDJJDKUKCSGSGjAhkmf0nczNWid0uMbVGX4+h9h9Y0Ur9ToVt1op0/TbLFyiMwHGQIToCtirb+Xn64JH8SXNYrEPuUjgr8ygEfYSmxtxyeT9yT/ALzJWrRrNz1/pFFOoVKbWatgDlwu5QR5O3759pqtXpxW5XctnGQUOR/MpxCYVDVWBMzrraewAqP3OCW3Dbn34mLotQK3DMofGeD4z9f4lcmIXjsyY4dMkkM2c4wcDOf9oxVAm4EFg2NpzyPOZViHEyxv3NyL+oCvINWfmGSCAAD9Bj2lb0DBKksABkkYOT7Y+kQib3R009lbBeK3xsK8d3JGCNp8r94HFpm5Ujn5MTa6P05bZYEAHJwG5KE48AgHMw30Lq7IUYMmSy7W3KF8kjGQPuYyVmsx8QYjYkxDxBYsEciDEHENi4kjYgxBxDYJIcSRaDYJJJItBBJDJBQQSSSRaMGSSHEvQlghhxJiMogsEspuZGDIzIw8FSVYfyIuIQI3CxbN8nqVWoFV9a4P67UydQ2BwMtwATjM12r0qlajSrHeCDg7stnAXHsZh4mb0jViq1e4peosCyq/bOf6SLP6cHBz9oHFrfgCrwYltJVirAqwOCpBDA/Qg8gxcToPUHRz3HvW1tRSxX/EulgqNpTc1QsIw5GMZ98TRASsEpdhU3SsTbDtlgWEJLLEDkV7ZNst2Q7I6wsHIp2xsnaV9ic4+8t7cPbjfABzL9H1W2pQK7LEKnKlXIx+wh0/WrltLm20GwFLnUg2ur8OMn6jiY/bk7cWXSpoynRtOtWaNzSunW6nAYXPYEIJ/oKqvgY8zFp9N3vU9yoeymfziGWliOSqsRgtj2mI1WfMyG11vYFIss7YbuCvexq3fXZ4zJTwZFtBUkYdulZf1Ky5wRlSPPI8yrbOv1nq1NRpqtNcp04UEWXKTdbaByilWwEAP0mu/wCl3OlbUId61gO4GDgE4zx4xkRNXQU35NBiDbLdsBWF4xrK8QYlhEUiTcA2JiSNiDERxGsWSHEkm0MmCSSSK0MNiHEmIcTpUSVgAhxCBGxKKIti4jAQgRsSiiK2ACEpGAlldW4gDySFH7k4EqoKti2dh0fqVlOiro1VFrJar26b88JU2QVFrI5ICg/QDM5XXaB6bClqhG4fAIK4cblxj2wROir0Pwld62W1730jis3L3BneFaqrztZgMD6cnic2iE8sdx+pJPjgDJk+mi5S/hAk62VhI4rlwSOK56kcZBzKRVGFUyFqlgqlVBCcmYoqh7Uy+3D243AFmH2oO1M3ZB2puBrMI1Re3M41ytqorgHkzCerPmN8Q6EMmOCGI2ja205AZfDDjxL2SVlJz5MEZraHjkaOg6I+i1ItOtf4TcDjt6ZrE3gZ3blPBPPE5gaFjt44cKVORt+bOAW8A8Sxq8ibD0v15+n3G2uqi9tpVRerOgz5woI8g4nBkw5Mf/O0WjKLNPqdK1bFXG1h5HHv45EpKzrvT/UtAVZ9Wm3UA2EL23uqtJIaqtUDAVAYK87hgzQ9Ufvam5q6jSC7WdoDIrUnOOBgDmRU09PuU2a0iKRLSIpELgFMrxBiORARIuI6YmJI2IJJoax8QgSARgJ1qJKwARgJAIwErGIrYAI4WQCOBLxgI2RVnT+mfRp1+nseoPa9bgMiDOE4zj/NjJGT9JzTHAzPTVeptMTo0t02s1CVumm01WoQlK0ItVn3BD7MXxkePeR6mbiuKNHezlfWvUE1F9QptvsrppWoJftD1spKkYXgZCqcDxnE0qrIumNZKuGVgSHDZDhh5BB5BlqrO7p8ShBEckrZFSWrXCqyxROtEwBYwEbbOk6Z6EvtrFj406MSqbwzWMQdp/LTlADwS+3njyRkTyQxq5ugKLl2Oa2w7Zv9R6QuTVV0LtY3ErVYTsqfbkMcnJUBgRzycjjmZi+inWtlsNaXuV7ObCKz2xZ8RT4+a7JrGMHBQ4OciTl1eGKTvvX2bq/p5Csc34OU2ybZuKPTzvdYm5QlTbbbzuFCL7NyAxyOQuM/aJqvT9tdRt2h6g202IwKjJwrFc7lVjnBI5wZVZsbdWv9E4y9jUbYpSXkRSJWhVIx2rlTVTMIiFYjiOnZglIhSZbrKmSTcRrMO2rI4+x/t/zOj6D1MHS312Uh7CuUs+Iat1YZ2HtKp7mOTycH7TS7JvOidBtSs61bUpCOaq0Zyll7rhmVf8oJTJHP9p5nWYopc/J0Y5N6Of6n0d9OVFnIZdysPBHg/sR7iYJE6n1z065bq77yCuqqF9QU5VU87FOSdoLcZOfrOZIk8frgmUdp7KiIpEsIikRJRGTK8QYlmIpEg4jJjiESRgJ0pCEEYCACMBLxQrGUR1EUCOBOiKJtjFcg/t/E3fpzrZN+zVI1xs21B+6KLQThFC3bSQOQDgcgczSrHdCy4BwfY/QiTz9Osq/lAjPizp9f6W1duova5jbav5rNYyq13IXFZzguAP0cEAePaaFBNv0n1jdptPdXYtdy2Fnzalllwd8neLVYc7juJbmDRWabV7Ed6emsioHuey111BBw9gUq21iPm8+c888Rx9TLF6Mi/A0sfLaZr1E3nS+ir2+/qt604yor29yw9wVglicVoGJ5bk7cAc5mUnpVXuQUtY2mLFPiWVVps2k5amxsIw2jJJxg8c4m+6T3OmEbw+t025XKVgDbfcrImK2yLixDVlRnnDAgibqOuhwrHLf1uv2GGF3tFer9IrSaNUam09DbrO2dzOiIh2PYGBy4KixuQCG+UcGbqvV6W204uW+u8C1qxdQUIBOUe0nKs2CSCOAfIzmcD629dVvuGjF9fdwwLtt7K4wa60HKrgKMfVWwcHE46npNlmpWixdtrMlfzEYQYBywGQQE5/ieZknkk1GVtrX3LRUUrPcxqdGNdp/hrdNZgmiwLaTaFK2jtsu1hfxa/wAwKAYAJ5Exr/UmgS7KsyKhbUGpUY1C7arA4wSitjJOM5JHuZx3+K0Ohe1UrNLsO3nBKq52obFRQqgrjwfJGcGcqOt7BwtZJJbC2oEyfJwAMRniilc5O69iSzSk/RFVfv8A4ez6X1DpWTVWG6tK7n76s5IcolVaZZdgNbuFIyBxxwfBw/SZqzu0epqRbNz2KWr3orqW2soII2/oO9B4JHsZ5n0/1pqqq3Ra8pjcNm4rUpPzEH5l5z/UOCf4ml67alxFyZLtgXKU2hX2rkgs7M+TuyzHJyJKfFRtP7lYuTlUkd7pvT9Y1P5gBocslID7gQ1TurLYvBCBGOfB2e4xnUdQ6NZSAzK3bY4V8DDfKG8AnHBBmT6a9e6g6R69Y6amhR21DME1SHA+YuULWVlT22Gc7SQCMc9J1G6zVWXU9OsrKELW3bsVamDIbrKqe3kEDL7sEjDbRkkk+h0/XZXNcmvq6Xzv3I5MEa0cERFMydXpWrdlcYKkr74OCVyMgZHHmUET6DTVo4dorIlbJLmj26RlxvBryosG8FcoRkMARkrjnIGMSc3GO26KRtmIa/3PBPAyePtPT/T/AEfp6aerU1311XlQLRq2pIq2jc35DAkuQE/SeeD9pzXSmr0tFtfUAdMtyrajKv8Air6XG3FR2HCAqf1FQe574453X9drsoGmqqBRbDZ3WGLioBCqVX5R5yW8nj6TxuoyfHlwj2v6M6YR4+pmF1nWm/UWP3Dcm9xUcFFCFi2Er4CLk+AB+0wGWXCsKMD/AMxGE6oYljgomc+TspIiESwiKZGcR0ysiKRHMBnM0OhhCIBGEshWERhAIwl4iMZY4iCOJdCMcSxTKgY4MomTZkI31lmhD0Pv01hrbB4KJYvvxhwRjn6THRpk1t/9/wD3iDJCE16lZoya7Hq2s0lWs0+nGhsNY09TLW3cJ1HbVQbPkHyb7CTWRtyGAxxxNH6o6Atms0ui07MWw1b7kZRWyv55AwFFjWEgk8qMjcDN/pPS2l3I+kpvsrauxw51epqNqBUJsDJhQntzg5AGMFc8TqNN3Or21VrZbtGpShSbgxa3SYrJTUZdSMZJJ5wonzEqjL0N1+T0VtbMbqvRqbdY5rUtSD2uTtASusIrjHO9mTcef6jK+t1NTqbNU+o2WGjcuxa1sYOprAU8j6KWA3eeBOn6LVp2pNj/APbAAC5xazsPt7/fxz9BND626Wr6BbKyzNWd7KQMopYowDD9Q/7beBOl0o2jkXqlv5HF6TrFhuV7N2oVDk1sS6bPBG05A48H24j9W6wHuDVVV0qhO0dtMt97ARhvHg8f6zoV0qNp6+ShZK2JTgOwUYLqOGx4nO6kdlnS1FsJGQfpnnOfI/aK4SjGnLT2PGcZStR2tGw13XO5pQatKmmckh76V7augHKgD6nG7kjgeJs/Reor1FdlWoRbnUi0M4DM1ZwrLuPOVIUjnwx+k2PQ+lMNIgfaQyBgnkFHAOGJ4zyf7zA1zMmq06UEUKlVlh2qMeXXxjk8Dz9ZSeFxSySfj2JQzKTeOK8+4nVdb8Gbq6KFqzhq2wu9RgAueW4O3IXjB5nb/hb+XTpnFjlMOLQTtSj9TWZwDwc0upyP1N5IxOPt0A0uqUC8Pc1Ys3Kma82jhWL537lwSCPBx5md0jrIQBkZ9HeNXWprp2hGVqmVyrurIqgAYVs/qYeJHIq/RbG78d92d/8AiJpNHfRZapG9UN/drapti1sAQ6bgzs24jjPjz4zyh9G0to7bqtTSWTa1fcvprW5WxnKnPZOM4yTz7cc9R1H0pddXW/xd4RKVuRVahWG2vl1pFIAO0BRufIIPM8is0ipvRdhBbh2pQ34Uvj5s4BIYbuOSB9J0dN8aceGOT/oOTgnckZ9vVNIl9C15IRw19r2hUPIxtCox2qckkISQMATO6l6voehCmlIs3M3Ot7h5AXDJUocqVyNpKjkznkpVSSOSecnGf4wMD+IbLuPJnof+OUt5JN/kj8RLsivWa67U2m7Usdx4CqAiquSdoVcBVyScD3OZQcDwMRmaVsZ0wxxxqoknJyexXMpaWMZU0WTHihTEMYxTOaZVCmKYximc8h0PCIIRKIDGEYRRGEvERjCMIoMYSqEYwjgysRsx0IywGXVW45HkYI+mQciY2YytGuxaPSum+sDqdR3np7VSl6x+fVTp6za62dtQtZewntDOc/YKcTW9Q69q6+oV663Y2bEtTCnDIgKmkuwDLkbvbz7nEyPSNB19C1KMWUjt92tU7yVBbCi7MfOrs3L4yprBJ/TMjrvRk0vSbi9gsdnB5V6iHp7QcIjKvO/uDBz+pjnJnhcYY8tS7du77fQ7E5SWjU761AdLF+c9wVoCQiuxOwnOAVB24/yzf2X6V0NO5gllLIzFSSpfgLtHnA5yPfH3nm3S+sqXCvlVP6T55+h+xm1b1FWCQNznJHjaAfuWx/tA5wTqNV9SXw5ebOYfU252M7fJmvGdqjacY4k6oqCzZp82BBzaVYNY3ln2nlU9gD7DJ5JlXUdYLLndBsDMWAzn9zn7nJ/mUC3AG3I/9XJGftx7YnI5p6s61BrZ2Wk6g3YSwM9e8EZTOFdTj/28kZwfIOI+l1mQ9mqvr7v5aogqKkr4YgqNoGSCfH6c4M1PTOtgdxUxWhJc1nlCvHv/AG/0lV/UU2kBSfO0n2/5zOqWS0tnLHFTev6N5remUtcNt42kFjYMMu9cBQqg5x9SfpM3RdUGlfS0CoahK9SdZa2FsSy107VZVAC2yurDYwSWz9px1aBhyQATgE8EkecfXE7r0NoKOzZqLrfhgtnwynaTYoZRvesAFiRvAPjj39iVGEsblJfKu9/odcoySs9Dq/EjSYXuvVjtHhW+fCkgI1Vm18gbj4HkYE8c65qkfU3PTjttYz17UNYCNyoCHlceMfad36m6VYK2XUVmqrdZqWYijYqH5d9Ciw2L+nhCwHzLkeZ5dvnX0EYq5J/oTNJvRcbJWzxN0G6enyOehi0QmBjELRWx0iMYhMJMUyMmUSAYhjGKZCTHQDFMaLIsYeGCGUQAgxgYsOZVMUcGMDKwYwMqmKx8w5iQx7FobMV7wo5hAlGqzgY+snlm4wbQYpN0zK6Z167TXpdp27VlZJU4VvIwchgQwx7ET1j0gLdfWHvrRKitdxTDmnfU9gXUFHYqzNZltgIDEFm3YAniobE6X0l6s+BuYspdSH2lGZLKrGUKLUYfqxgZRsqR7TxZtzuUu51VWkd/67/DhHpe/TKWvYC5VAp2EZdru6RgK23BBJ5II8kKPJVZrByDZgFcoh3/ALMwHOPvzPT+v/jAluhq09W9rCVXUWqvYwpAFnYVH8nc4+bgZyAOANhpNN8KwbTUAikWd6vvqAQoGBtI2VrhiAxJDFSuc4Bmna2F6PM+ndO0Lps1Fup01x+YWGpX06qfAaoHuEZ5Lrnj+kzHu9NBUdhqKG2thFAv3WruxvX8rav12uQcZ44nq34m9GezRWNrTuem5KtPc+0M+6zAUmsYXcpbgYUbOeQJorPw1rJb4Xt6ikbkL/EmpiSxXO18K+3HBUgHOG8SXEfkcb/09pkrdrtcm9dyolNF1iu4Hy/mOqKFz5IycHwZqWAU4BFoxnI3KCSPoecA/tnE7Tpf4eV26503O+npqN9/zoLaz+aVqLJuycVHJUH3x7Z3XUdFpGetKNFpRZtQsqMzotdiI9RZt2TaDnOQeN3B5MZR2ByVHM9L6Gj0126wtY1pNFFSntU1Z2kNc5GKwe6rKo4wWYn2np3X+gV9O0Vj0or2FRbZXQwzWyYa6yrC4rUYRgBtxzwc4nN6Prem0NnYsIWm5MKLMtWta5UhwAQ27JKuULggpnGGnF+qPVvfDVUZFJYNzwcKCETAxkKGYbjy2STzHXpF7mV1n1tbrKxWcV1Bg5QYJZwCNzvjJPJ4HAzNETMDTscjGceD9OZmEz2Olmnj0qObJGpBzJmLmSdNiUTMBMBgMRsaiZgJkMUybYxCYJDAZFsYBghMEkxhoYIZRChhi5hzKJgGjZiZhzKJgHzCImYwMomLQ0JH8ftFzDmMKYr0EeOf2/5lWJsJW2nB+37f/E4cnSXuJaOX3MIzfenPWd+idGQJaKzuRLV3Ip+308D9vbB5msOlGPqf9JV8OR7ZnHPpJxKrLF9zpuu/iJZq9RRYV+HSq2vUGulyB3FI3OhI+U4BxwcFieczqtL+LmWc9+2r5LezXai3qpbDDLgD8zfn5ypwCc54E8uOmOM/6e8yqeoMumt04RT3bKrixXNo7QcAKfYfO2ZF4cke6GuL7HV6L8SPhtYLKQ70tTXRYr4Fow5scoy8DDO4HjKtgibbVet9IlQ2O77OEqoWzTqwsUJYGFiOFYKCBYLMhWxieZfCtgHH8e4hGmY+3/AjLDl9gNw9yzqXUn1Fpew/5VHO1FH6UXPsP/J5Mx60JPHn+0yhpBjnz9pYqgeOJ04+ildzf7ElmVUiunT7eSf7eJbCYuZ6MIRguKINuTthgMGYMwtmokEmYCZNsYkEmYJNsJDBJmCTYxDBJBJsI0MEkogBhkkjGDDJJKChBkzDJHQCQ5hkjgJmHMkkYAyyZgkjChzIDJJMYiwsskkPgHkXMXdJJEYxCIuZJIkhkDMGZJJNsYGYJJIjMCCSSIxiQQyRAiySSRGE/9k="/>
          <p:cNvSpPr>
            <a:spLocks noChangeAspect="1" noChangeArrowheads="1"/>
          </p:cNvSpPr>
          <p:nvPr/>
        </p:nvSpPr>
        <p:spPr bwMode="auto">
          <a:xfrm>
            <a:off x="63500" y="-765175"/>
            <a:ext cx="24384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28" y="103187"/>
            <a:ext cx="16954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9" descr="http://farm1.staticflickr.com/125/358748581_23f4d3e484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1338"/>
            <a:ext cx="1473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3" y="55998"/>
            <a:ext cx="1236663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27"/>
          <p:cNvPicPr>
            <a:picLocks noChangeAspect="1" noChangeArrowheads="1"/>
          </p:cNvPicPr>
          <p:nvPr/>
        </p:nvPicPr>
        <p:blipFill>
          <a:blip r:embed="rId5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0681" b="3300"/>
          <a:stretch>
            <a:fillRect/>
          </a:stretch>
        </p:blipFill>
        <p:spPr bwMode="auto">
          <a:xfrm>
            <a:off x="3984519" y="3581400"/>
            <a:ext cx="503248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18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Luster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8991600" cy="3201988"/>
          </a:xfrm>
        </p:spPr>
        <p:txBody>
          <a:bodyPr/>
          <a:lstStyle/>
          <a:p>
            <a:pPr lvl="0">
              <a:buFont typeface="+mj-lt"/>
              <a:buAutoNum type="arabicPeriod" startAt="2"/>
            </a:pPr>
            <a:r>
              <a:rPr lang="en-US" b="1" u="sng" dirty="0"/>
              <a:t>Luster</a:t>
            </a:r>
            <a:r>
              <a:rPr lang="en-US" dirty="0"/>
              <a:t> = </a:t>
            </a:r>
            <a:r>
              <a:rPr lang="en-US" u="sng" dirty="0"/>
              <a:t>	</a:t>
            </a:r>
            <a:r>
              <a:rPr lang="en-US" u="sng" dirty="0">
                <a:solidFill>
                  <a:srgbClr val="3333FF"/>
                </a:solidFill>
              </a:rPr>
              <a:t>the way a mineral reflects light from its surface</a:t>
            </a:r>
            <a:endParaRPr lang="en-US" dirty="0">
              <a:solidFill>
                <a:srgbClr val="3333FF"/>
              </a:solidFill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Luster is described as</a:t>
            </a:r>
            <a:r>
              <a:rPr lang="en-US" u="sng" dirty="0">
                <a:solidFill>
                  <a:srgbClr val="3333FF"/>
                </a:solidFill>
              </a:rPr>
              <a:t> metallic 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/>
              <a:t>or </a:t>
            </a:r>
            <a:r>
              <a:rPr lang="en-US" u="sng" dirty="0">
                <a:solidFill>
                  <a:srgbClr val="3333FF"/>
                </a:solidFill>
              </a:rPr>
              <a:t>non-metallic.</a:t>
            </a:r>
            <a:endParaRPr lang="en-US" dirty="0">
              <a:solidFill>
                <a:srgbClr val="3333FF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u="sng" dirty="0">
                <a:solidFill>
                  <a:srgbClr val="FF5050"/>
                </a:solidFill>
              </a:rPr>
              <a:t>Metallic</a:t>
            </a:r>
            <a:r>
              <a:rPr lang="en-US" altLang="en-US" dirty="0">
                <a:solidFill>
                  <a:srgbClr val="FF5050"/>
                </a:solidFill>
              </a:rPr>
              <a:t> example: </a:t>
            </a:r>
            <a:r>
              <a:rPr lang="en-US" altLang="en-US" u="sng" dirty="0">
                <a:solidFill>
                  <a:srgbClr val="FF5050"/>
                </a:solidFill>
              </a:rPr>
              <a:t>galena, magnetite, chalcopyrite</a:t>
            </a:r>
            <a:endParaRPr lang="en-US" altLang="en-US" dirty="0">
              <a:solidFill>
                <a:srgbClr val="FF5050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u="sng" dirty="0">
                <a:solidFill>
                  <a:srgbClr val="FF5050"/>
                </a:solidFill>
              </a:rPr>
              <a:t>Nonmetallic</a:t>
            </a:r>
            <a:r>
              <a:rPr lang="en-US" altLang="en-US" dirty="0">
                <a:solidFill>
                  <a:srgbClr val="FF5050"/>
                </a:solidFill>
              </a:rPr>
              <a:t> examples: </a:t>
            </a:r>
            <a:r>
              <a:rPr lang="en-US" altLang="en-US" u="sng" dirty="0">
                <a:solidFill>
                  <a:srgbClr val="FF5050"/>
                </a:solidFill>
              </a:rPr>
              <a:t>feldspar, quartz, biotite</a:t>
            </a:r>
            <a:endParaRPr lang="en-US" altLang="en-US" dirty="0">
              <a:solidFill>
                <a:srgbClr val="FF5050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5050"/>
                </a:solidFill>
              </a:rPr>
              <a:t>Differences in luster are caused by differences in chemical composition</a:t>
            </a:r>
          </a:p>
        </p:txBody>
      </p:sp>
      <p:sp>
        <p:nvSpPr>
          <p:cNvPr id="29698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1766C5-6C2C-4ED1-8DCC-CC382397B845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FD10AD-091A-46C3-9551-508120E8FB19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29703" name="Picture 4" descr="FE10C6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78" y="3192061"/>
            <a:ext cx="1600200" cy="167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6"/>
          <p:cNvPicPr>
            <a:picLocks noChangeAspect="1" noChangeArrowheads="1"/>
          </p:cNvPicPr>
          <p:nvPr/>
        </p:nvPicPr>
        <p:blipFill rotWithShape="1"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6" t="6232" r="31065" b="6232"/>
          <a:stretch/>
        </p:blipFill>
        <p:spPr bwMode="auto">
          <a:xfrm>
            <a:off x="4724400" y="3038685"/>
            <a:ext cx="2174367" cy="171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rsqm10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5" t="21118" r="17323" b="12215"/>
          <a:stretch/>
        </p:blipFill>
        <p:spPr bwMode="auto">
          <a:xfrm>
            <a:off x="7005187" y="3022276"/>
            <a:ext cx="1986413" cy="170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421676" y="4834732"/>
            <a:ext cx="2655524" cy="1718055"/>
            <a:chOff x="2286000" y="2209800"/>
            <a:chExt cx="4712924" cy="2895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33" b="13333"/>
            <a:stretch/>
          </p:blipFill>
          <p:spPr>
            <a:xfrm>
              <a:off x="2286000" y="2209800"/>
              <a:ext cx="4572000" cy="2895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426924" y="4579952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200" dirty="0"/>
                <a:t>http://rusoares65.pbworks.com/f/1236545389/BIOTITE.jpg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7177" y="5119703"/>
            <a:ext cx="1978446" cy="1629146"/>
            <a:chOff x="3126954" y="4981575"/>
            <a:chExt cx="2475123" cy="20577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257" y="4981575"/>
              <a:ext cx="2391820" cy="179621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126954" y="6439182"/>
              <a:ext cx="2475123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/>
                <a:t>http://www.groupes.polymtl.ca/glq1100/mineraux/chalcopyrite/chalcopyrite4.jpg</a:t>
              </a:r>
            </a:p>
          </p:txBody>
        </p:sp>
      </p:grpSp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" t="6232" r="71121" b="6232"/>
          <a:stretch/>
        </p:blipFill>
        <p:spPr bwMode="auto">
          <a:xfrm>
            <a:off x="57595" y="3117134"/>
            <a:ext cx="1710076" cy="174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Texture &amp; Streak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381000"/>
            <a:ext cx="9144000" cy="4343400"/>
          </a:xfrm>
        </p:spPr>
        <p:txBody>
          <a:bodyPr/>
          <a:lstStyle/>
          <a:p>
            <a:pPr lvl="0">
              <a:buFont typeface="+mj-lt"/>
              <a:buAutoNum type="arabicPeriod" startAt="3"/>
            </a:pPr>
            <a:r>
              <a:rPr lang="en-US" sz="2000" b="1" dirty="0"/>
              <a:t>Texture</a:t>
            </a:r>
            <a:r>
              <a:rPr lang="en-US" sz="2000" dirty="0"/>
              <a:t> = </a:t>
            </a:r>
            <a:r>
              <a:rPr lang="en-US" sz="2000" u="sng" dirty="0">
                <a:solidFill>
                  <a:srgbClr val="3333FF"/>
                </a:solidFill>
              </a:rPr>
              <a:t>Describes how a mineral feels</a:t>
            </a:r>
            <a:r>
              <a:rPr lang="en-US" sz="2000" dirty="0"/>
              <a:t>		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texture might be described as smooth, rough, ragged, greasy, soapy, soft 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en-US" sz="2000" b="1" dirty="0"/>
              <a:t>Streak</a:t>
            </a:r>
            <a:r>
              <a:rPr lang="en-US" sz="2000" dirty="0"/>
              <a:t> = 	</a:t>
            </a:r>
            <a:r>
              <a:rPr lang="en-US" sz="2000" u="sng" dirty="0">
                <a:solidFill>
                  <a:srgbClr val="3333FF"/>
                </a:solidFill>
              </a:rPr>
              <a:t>The color of a mineral when it is broken up &amp; powdered</a:t>
            </a:r>
            <a:endParaRPr lang="en-US" sz="2000" dirty="0">
              <a:solidFill>
                <a:srgbClr val="3333FF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 mineral rubbed across an unglazed porcelain plate will sometimes leave a powder streak on the surface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There are times when the streak of a mineral does not match its external color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Streak color is constant, </a:t>
            </a:r>
            <a:r>
              <a:rPr lang="en-US" sz="2000" u="sng" dirty="0"/>
              <a:t>but</a:t>
            </a:r>
            <a:r>
              <a:rPr lang="en-US" sz="2000" dirty="0"/>
              <a:t> external color varies due to ­­­­­­­­­­­­­­­­­</a:t>
            </a:r>
            <a:r>
              <a:rPr lang="en-US" sz="2000" u="sng" dirty="0">
                <a:solidFill>
                  <a:srgbClr val="3333FF"/>
                </a:solidFill>
              </a:rPr>
              <a:t>trace elements</a:t>
            </a:r>
            <a:endParaRPr lang="en-US" altLang="en-US" sz="2000" dirty="0">
              <a:solidFill>
                <a:srgbClr val="3333FF"/>
              </a:solidFill>
            </a:endParaRPr>
          </a:p>
        </p:txBody>
      </p:sp>
      <p:sp>
        <p:nvSpPr>
          <p:cNvPr id="3072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1ADAA6-59AE-4B5D-A877-D62B48AD0AA9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3EDF7F-3A42-413C-BB45-141173620691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pic>
        <p:nvPicPr>
          <p:cNvPr id="30727" name="Picture 4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2" t="6403" r="1111" b="17302"/>
          <a:stretch>
            <a:fillRect/>
          </a:stretch>
        </p:blipFill>
        <p:spPr bwMode="auto">
          <a:xfrm>
            <a:off x="4343400" y="4114800"/>
            <a:ext cx="4648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323641" cy="16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https://encrypted-tbn3.google.com/images?q=tbn:ANd9GcR3D17HUI9k8vi8TF8PUB26zfYnzTBJj9QIN35Gt8HKgM4TSmUIG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58" y="4873253"/>
            <a:ext cx="2381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Hardness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476480"/>
            <a:ext cx="8991600" cy="5592763"/>
          </a:xfrm>
        </p:spPr>
        <p:txBody>
          <a:bodyPr/>
          <a:lstStyle/>
          <a:p>
            <a:pPr lvl="0">
              <a:buFont typeface="+mj-lt"/>
              <a:buAutoNum type="arabicPeriod" startAt="5"/>
            </a:pPr>
            <a:r>
              <a:rPr lang="en-US" b="1" u="sng" dirty="0"/>
              <a:t>Hardness</a:t>
            </a:r>
            <a:r>
              <a:rPr lang="en-US" dirty="0"/>
              <a:t> =</a:t>
            </a:r>
            <a:r>
              <a:rPr lang="en-US" u="sng" dirty="0">
                <a:solidFill>
                  <a:srgbClr val="3333FF"/>
                </a:solidFill>
              </a:rPr>
              <a:t>Measure of how hard a mineral is &amp; how easily it can scratch or be scratched</a:t>
            </a:r>
            <a:r>
              <a:rPr lang="en-US" dirty="0"/>
              <a:t>		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There is a </a:t>
            </a:r>
            <a:r>
              <a:rPr lang="en-US" u="sng" dirty="0" err="1">
                <a:solidFill>
                  <a:srgbClr val="3333FF"/>
                </a:solidFill>
              </a:rPr>
              <a:t>Moh’s</a:t>
            </a:r>
            <a:r>
              <a:rPr lang="en-US" u="sng" dirty="0">
                <a:solidFill>
                  <a:srgbClr val="3333FF"/>
                </a:solidFill>
              </a:rPr>
              <a:t> Hardness Scale </a:t>
            </a:r>
            <a:r>
              <a:rPr lang="en-US" dirty="0"/>
              <a:t> that is used with this test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Hardness is one the most reliable tests if mineral 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It is determined by the arrangement of mineral’s atoms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Harder minerals will </a:t>
            </a:r>
            <a:r>
              <a:rPr lang="en-US" u="sng" dirty="0">
                <a:solidFill>
                  <a:srgbClr val="3333FF"/>
                </a:solidFill>
              </a:rPr>
              <a:t>scratch</a:t>
            </a:r>
            <a:r>
              <a:rPr lang="en-US" u="sng" dirty="0"/>
              <a:t> </a:t>
            </a:r>
            <a:r>
              <a:rPr lang="en-US" dirty="0"/>
              <a:t>softer minerals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Softer minerals </a:t>
            </a:r>
            <a:r>
              <a:rPr lang="en-US" u="sng" dirty="0">
                <a:solidFill>
                  <a:srgbClr val="3333FF"/>
                </a:solidFill>
              </a:rPr>
              <a:t>cannot scratch </a:t>
            </a:r>
            <a:r>
              <a:rPr lang="en-US" dirty="0"/>
              <a:t>harder minerals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5050"/>
                </a:solidFill>
              </a:rPr>
              <a:t>Minerals are compared to the known hardness of 10 set minerals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5050"/>
                </a:solidFill>
              </a:rPr>
              <a:t>#1 is </a:t>
            </a:r>
            <a:r>
              <a:rPr lang="en-US" altLang="en-US" u="sng" dirty="0">
                <a:solidFill>
                  <a:srgbClr val="FF5050"/>
                </a:solidFill>
              </a:rPr>
              <a:t>softest (talc)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5050"/>
                </a:solidFill>
              </a:rPr>
              <a:t>#10 is </a:t>
            </a:r>
            <a:r>
              <a:rPr lang="en-US" altLang="en-US" u="sng" dirty="0">
                <a:solidFill>
                  <a:srgbClr val="FF5050"/>
                </a:solidFill>
              </a:rPr>
              <a:t>hardest (diamond)</a:t>
            </a:r>
            <a:endParaRPr lang="en-US" altLang="en-US" dirty="0">
              <a:solidFill>
                <a:srgbClr val="FF5050"/>
              </a:solidFill>
            </a:endParaRPr>
          </a:p>
        </p:txBody>
      </p:sp>
      <p:sp>
        <p:nvSpPr>
          <p:cNvPr id="3174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AC6E54-B768-4D07-B89A-99EAB517958E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E673CD-B85B-4820-A493-E3550B9EBE63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291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D6B40E-345C-438A-A375-AF72301AAE06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85B7B27-5B40-48FC-9E27-5FAA11486824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pic>
        <p:nvPicPr>
          <p:cNvPr id="32773" name="Picture 1026" descr="hard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100" b="1" dirty="0">
                <a:solidFill>
                  <a:schemeClr val="tx1"/>
                </a:solidFill>
              </a:rPr>
              <a:t>TT #10 or Table 4-3 p 86 Mohs Hardness Scale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800600"/>
            <a:ext cx="9144000" cy="1905000"/>
          </a:xfrm>
        </p:spPr>
        <p:txBody>
          <a:bodyPr/>
          <a:lstStyle/>
          <a:p>
            <a:pPr eaLnBrk="1" hangingPunct="1"/>
            <a:r>
              <a:rPr lang="en-US" altLang="en-US" b="1"/>
              <a:t>Examples using the table.  Which will scratch the other?</a:t>
            </a:r>
            <a:endParaRPr lang="en-US" altLang="en-US"/>
          </a:p>
          <a:p>
            <a:pPr eaLnBrk="1" hangingPunct="1"/>
            <a:r>
              <a:rPr lang="en-US" altLang="en-US"/>
              <a:t>_____________________  vs. _____________________</a:t>
            </a:r>
          </a:p>
          <a:p>
            <a:pPr eaLnBrk="1" hangingPunct="1"/>
            <a:r>
              <a:rPr lang="en-US" altLang="en-US"/>
              <a:t>_____________________  vs. _____________________</a:t>
            </a:r>
          </a:p>
          <a:p>
            <a:pPr eaLnBrk="1" hangingPunct="1"/>
            <a:r>
              <a:rPr lang="en-US" altLang="en-US"/>
              <a:t>_____________________  vs. _____________________</a:t>
            </a:r>
          </a:p>
        </p:txBody>
      </p:sp>
      <p:sp>
        <p:nvSpPr>
          <p:cNvPr id="3379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F27A4B-488F-4852-BEC1-200695F3E5CA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331B51-9BA1-4525-8A30-435757A553B1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6729413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Cleavage and Fracture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8991600" cy="3578225"/>
          </a:xfrm>
        </p:spPr>
        <p:txBody>
          <a:bodyPr/>
          <a:lstStyle/>
          <a:p>
            <a:pPr marL="0" lvl="0" indent="0"/>
            <a:r>
              <a:rPr lang="en-US" b="1" dirty="0"/>
              <a:t>6.  </a:t>
            </a:r>
            <a:r>
              <a:rPr lang="en-US" b="1" u="sng" dirty="0"/>
              <a:t>Cleavage/Fracture</a:t>
            </a:r>
            <a:r>
              <a:rPr lang="en-US" dirty="0"/>
              <a:t> = </a:t>
            </a:r>
            <a:r>
              <a:rPr lang="en-US" u="sng" dirty="0">
                <a:solidFill>
                  <a:srgbClr val="3333FF"/>
                </a:solidFill>
              </a:rPr>
              <a:t>Describes how a mineral breaks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Atomic arrangements also determine how a mineral will break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Minerals break where atomic bonding is weak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mineral that splits relatively easily and evenly along one or more flat planes to have </a:t>
            </a:r>
            <a:r>
              <a:rPr lang="en-US" u="sng" dirty="0">
                <a:solidFill>
                  <a:srgbClr val="3333FF"/>
                </a:solidFill>
              </a:rPr>
              <a:t>cleavage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Minerals that break in rough or jagged edges are said to have </a:t>
            </a:r>
            <a:r>
              <a:rPr lang="en-US" u="sng" dirty="0" smtClean="0">
                <a:solidFill>
                  <a:srgbClr val="3333FF"/>
                </a:solidFill>
              </a:rPr>
              <a:t>fracture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smtClean="0">
                <a:solidFill>
                  <a:srgbClr val="FF5050"/>
                </a:solidFill>
              </a:rPr>
              <a:t>(Fracture – like crumpled paper &amp; then spread out – looks wrinkled w/o even small flat areas)</a:t>
            </a:r>
            <a:endParaRPr lang="en-US" u="sng" dirty="0">
              <a:solidFill>
                <a:srgbClr val="3333FF"/>
              </a:solidFill>
            </a:endParaRPr>
          </a:p>
        </p:txBody>
      </p:sp>
      <p:sp>
        <p:nvSpPr>
          <p:cNvPr id="34818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40CD63-2B28-4A11-8A9F-259807165AEA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2D3271-E3F8-4CC8-B326-DE92B538FC14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r="64516" b="35468"/>
          <a:stretch/>
        </p:blipFill>
        <p:spPr bwMode="auto">
          <a:xfrm>
            <a:off x="153318" y="42291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ontent_04_01(a)_clip_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95022"/>
            <a:ext cx="265572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6"/>
          <p:cNvPicPr>
            <a:picLocks noChangeAspect="1" noChangeArrowheads="1"/>
          </p:cNvPicPr>
          <p:nvPr/>
        </p:nvPicPr>
        <p:blipFill rotWithShape="1"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9" r="2151" b="48754"/>
          <a:stretch/>
        </p:blipFill>
        <p:spPr bwMode="auto">
          <a:xfrm>
            <a:off x="6248400" y="4194252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Diagram – Cleavage in Multiple Directions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6019800" cy="6019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3327CF-1B6D-48B2-8F98-AFCE9FB2EB1A}" type="datetime1">
              <a:rPr lang="en-US" smtClean="0"/>
              <a:pPr>
                <a:defRPr/>
              </a:pPr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 Ch 4 Minerals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A1A-13EE-426E-8CEB-54CE0B669980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1295400" y="6424795"/>
            <a:ext cx="563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http://academic.brooklyn.cuny.edu/geology/grocha/mineral/images/cleavage.jpg</a:t>
            </a:r>
          </a:p>
        </p:txBody>
      </p:sp>
      <p:pic>
        <p:nvPicPr>
          <p:cNvPr id="9" name="Picture 4" descr="FE10C6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49583"/>
            <a:ext cx="1600200" cy="167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" t="6232" r="71121" b="6232"/>
          <a:stretch/>
        </p:blipFill>
        <p:spPr bwMode="auto">
          <a:xfrm>
            <a:off x="7239000" y="1285931"/>
            <a:ext cx="1710076" cy="174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3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Special Properties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381000"/>
            <a:ext cx="8610600" cy="5592763"/>
          </a:xfrm>
        </p:spPr>
        <p:txBody>
          <a:bodyPr/>
          <a:lstStyle/>
          <a:p>
            <a:pPr lvl="0">
              <a:buFont typeface="+mj-lt"/>
              <a:buAutoNum type="arabicPeriod" startAt="7"/>
            </a:pPr>
            <a:r>
              <a:rPr lang="en-US" b="1" u="sng" dirty="0"/>
              <a:t>Special Properties</a:t>
            </a:r>
            <a:r>
              <a:rPr lang="en-US" dirty="0"/>
              <a:t> unique to a specific mineral can sometimes be helpful in identification. </a:t>
            </a:r>
          </a:p>
          <a:p>
            <a:pPr lvl="1">
              <a:buFont typeface="+mj-lt"/>
              <a:buAutoNum type="alphaUcPeriod"/>
            </a:pPr>
            <a:r>
              <a:rPr lang="en-US" dirty="0"/>
              <a:t>Calcite:</a:t>
            </a:r>
          </a:p>
          <a:p>
            <a:pPr lvl="2">
              <a:buFont typeface="+mj-lt"/>
              <a:buAutoNum type="romanLcPeriod"/>
            </a:pPr>
            <a:r>
              <a:rPr lang="en-US" dirty="0"/>
              <a:t>Double refraction:  Mineral bends light, causing a double image.  </a:t>
            </a:r>
          </a:p>
          <a:p>
            <a:pPr lvl="2">
              <a:buFont typeface="+mj-lt"/>
              <a:buAutoNum type="romanLcPeriod"/>
            </a:pPr>
            <a:r>
              <a:rPr lang="en-US" dirty="0"/>
              <a:t>Fizzes and is dissolved by acid. (Acid rain can dissolves calcite &amp; form caves.) </a:t>
            </a:r>
            <a:r>
              <a:rPr lang="en-US" altLang="en-US" dirty="0">
                <a:solidFill>
                  <a:srgbClr val="FF5050"/>
                </a:solidFill>
              </a:rPr>
              <a:t>Reaction releases CO</a:t>
            </a:r>
            <a:r>
              <a:rPr lang="en-US" altLang="en-US" baseline="-25000" dirty="0">
                <a:solidFill>
                  <a:srgbClr val="FF5050"/>
                </a:solidFill>
              </a:rPr>
              <a:t>2</a:t>
            </a:r>
            <a:endParaRPr lang="en-US" dirty="0">
              <a:solidFill>
                <a:srgbClr val="FF5050"/>
              </a:solidFill>
            </a:endParaRPr>
          </a:p>
          <a:p>
            <a:pPr lvl="1">
              <a:buFont typeface="+mj-lt"/>
              <a:buAutoNum type="alphaUcPeriod"/>
            </a:pPr>
            <a:r>
              <a:rPr lang="en-US" dirty="0"/>
              <a:t>Magnetite is </a:t>
            </a:r>
            <a:r>
              <a:rPr lang="en-US" u="sng" dirty="0">
                <a:solidFill>
                  <a:srgbClr val="3333FF"/>
                </a:solidFill>
              </a:rPr>
              <a:t>magnetic</a:t>
            </a:r>
          </a:p>
        </p:txBody>
      </p:sp>
      <p:sp>
        <p:nvSpPr>
          <p:cNvPr id="3584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E0F586-4AA5-4B41-B328-FD6EA0ADBD10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74F149-54ED-4B2B-8CC6-2CB1F2D3A52A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3069116" y="4292381"/>
            <a:ext cx="3960564" cy="2264905"/>
            <a:chOff x="154236" y="4077465"/>
            <a:chExt cx="4572000" cy="27594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4077465"/>
              <a:ext cx="3797300" cy="2540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54236" y="6575295"/>
              <a:ext cx="4572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100" dirty="0"/>
                <a:t>http://www.dinojim.com/Geology/GeoBasics/Images/ReactstoAcid.jpg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59366" y="3348781"/>
            <a:ext cx="3200400" cy="2434182"/>
            <a:chOff x="4724400" y="4077465"/>
            <a:chExt cx="3860494" cy="2928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4077465"/>
              <a:ext cx="3860494" cy="252416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724400" y="6575295"/>
              <a:ext cx="386049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/>
                <a:t>http://www.allaboutgemstones.com/images/gem_birefringence_double_refraction_calcite.jpg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069" y="4170384"/>
            <a:ext cx="2983429" cy="2489312"/>
            <a:chOff x="11017" y="4146153"/>
            <a:chExt cx="2983429" cy="24893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6" y="4146153"/>
              <a:ext cx="2921000" cy="2413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1017" y="6173800"/>
              <a:ext cx="29834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http://www.minerals.net/images/lodestone-magnetite-magnetic.jpg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Mineral Groups/Classification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33847"/>
            <a:ext cx="6707137" cy="507486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3327CF-1B6D-48B2-8F98-AFCE9FB2EB1A}" type="datetime1">
              <a:rPr lang="en-US" smtClean="0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 Ch 4 Minerals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A1A-13EE-426E-8CEB-54CE0B669980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1174886" y="6460317"/>
            <a:ext cx="63068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http://www.oncoursesystems.com/images/user/8552/388319/Minerals/commin.jpg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76200" y="563932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Based on observations of the table below, make an inference about what determines which group a mineral belongs in.  Explain.</a:t>
            </a:r>
          </a:p>
        </p:txBody>
      </p:sp>
    </p:spTree>
    <p:extLst>
      <p:ext uri="{BB962C8B-B14F-4D97-AF65-F5344CB8AC3E}">
        <p14:creationId xmlns:p14="http://schemas.microsoft.com/office/powerpoint/2010/main" val="12205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1661" cy="6096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chemeClr val="tx1"/>
                </a:solidFill>
              </a:rPr>
              <a:t>Silicates</a:t>
            </a:r>
          </a:p>
        </p:txBody>
      </p:sp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D5AE3E-8F5A-475E-880F-9E4FE5CED6C1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ES </a:t>
            </a:r>
            <a:r>
              <a:rPr lang="en-US" altLang="en-US" dirty="0" err="1"/>
              <a:t>Ch</a:t>
            </a:r>
            <a:r>
              <a:rPr lang="en-US" altLang="en-US" dirty="0"/>
              <a:t> 4 Minerals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588667-30BC-4758-86ED-54074FDCB2CC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-3672"/>
            <a:ext cx="5342242" cy="6934200"/>
          </a:xfrm>
        </p:spPr>
      </p:pic>
      <p:sp>
        <p:nvSpPr>
          <p:cNvPr id="4" name="TextBox 3"/>
          <p:cNvSpPr txBox="1"/>
          <p:nvPr/>
        </p:nvSpPr>
        <p:spPr>
          <a:xfrm>
            <a:off x="-76200" y="609601"/>
            <a:ext cx="38779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5050"/>
                </a:solidFill>
              </a:rPr>
              <a:t>The chart contains minerals of the Silicate Mineral Group.</a:t>
            </a:r>
          </a:p>
          <a:p>
            <a:r>
              <a:rPr lang="en-US" sz="2400" b="1" dirty="0">
                <a:solidFill>
                  <a:srgbClr val="FF5050"/>
                </a:solidFill>
              </a:rPr>
              <a:t>Examine the chart:</a:t>
            </a:r>
          </a:p>
          <a:p>
            <a:endParaRPr lang="en-US" sz="2400" b="1" dirty="0">
              <a:solidFill>
                <a:srgbClr val="FF5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u="sng" dirty="0">
                <a:solidFill>
                  <a:srgbClr val="FF5050"/>
                </a:solidFill>
              </a:rPr>
              <a:t>Elements in all silicates</a:t>
            </a:r>
            <a:r>
              <a:rPr lang="en-US" sz="2400" dirty="0">
                <a:solidFill>
                  <a:srgbClr val="FF5050"/>
                </a:solidFill>
              </a:rPr>
              <a:t>: What symbols (elements) are present in ALL of the formulas?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rgbClr val="FF5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u="sng" dirty="0">
                <a:solidFill>
                  <a:srgbClr val="FF5050"/>
                </a:solidFill>
              </a:rPr>
              <a:t>Dark Colors: </a:t>
            </a:r>
            <a:r>
              <a:rPr lang="en-US" sz="2400" dirty="0">
                <a:solidFill>
                  <a:srgbClr val="FF5050"/>
                </a:solidFill>
              </a:rPr>
              <a:t>What symbols are present in the DARK colored silicates but not usually in the light colored silicates?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9646" y="6644835"/>
            <a:ext cx="525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http://geophysics.ou.edu/geol1114/notes/minerals/silicate_structures3.jpg</a:t>
            </a:r>
          </a:p>
        </p:txBody>
      </p:sp>
    </p:spTree>
    <p:extLst>
      <p:ext uri="{BB962C8B-B14F-4D97-AF65-F5344CB8AC3E}">
        <p14:creationId xmlns:p14="http://schemas.microsoft.com/office/powerpoint/2010/main" val="31782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solidFill>
                  <a:schemeClr val="tx1"/>
                </a:solidFill>
              </a:rPr>
              <a:t>The 5 Common Mineral Characteristics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b="1" u="sng" dirty="0">
                <a:solidFill>
                  <a:schemeClr val="tx1"/>
                </a:solidFill>
              </a:rPr>
              <a:t/>
            </a:r>
            <a:br>
              <a:rPr lang="en-US" altLang="en-US" b="1" u="sng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Explained further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952500"/>
            <a:ext cx="8991600" cy="2705100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b="1" u="sng" dirty="0"/>
              <a:t>Naturally</a:t>
            </a:r>
            <a:r>
              <a:rPr lang="en-US" dirty="0"/>
              <a:t> occurring </a:t>
            </a:r>
            <a:endParaRPr lang="en-US" dirty="0"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Minerals are formed by </a:t>
            </a:r>
            <a:r>
              <a:rPr lang="en-US" u="sng" dirty="0">
                <a:solidFill>
                  <a:srgbClr val="3333FF"/>
                </a:solidFill>
              </a:rPr>
              <a:t>natural</a:t>
            </a:r>
            <a:r>
              <a:rPr lang="en-US" u="sng" dirty="0"/>
              <a:t> </a:t>
            </a:r>
            <a:r>
              <a:rPr lang="en-US" dirty="0"/>
              <a:t>processes,                    NOT needing to be made in a lab</a:t>
            </a:r>
            <a:endParaRPr lang="en-US" dirty="0">
              <a:effectLst/>
            </a:endParaRPr>
          </a:p>
          <a:p>
            <a:pPr lvl="0">
              <a:buFont typeface="+mj-lt"/>
              <a:buAutoNum type="arabicPeriod"/>
            </a:pPr>
            <a:r>
              <a:rPr lang="en-US" b="1" u="sng" dirty="0"/>
              <a:t>Inorganic</a:t>
            </a:r>
            <a:r>
              <a:rPr lang="en-US" dirty="0"/>
              <a:t> means minerals are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u="sng" dirty="0">
                <a:solidFill>
                  <a:srgbClr val="3333FF"/>
                </a:solidFill>
              </a:rPr>
              <a:t>NOT </a:t>
            </a:r>
            <a:r>
              <a:rPr lang="en-US" dirty="0"/>
              <a:t>a living organism        and do </a:t>
            </a:r>
            <a:r>
              <a:rPr lang="en-US" u="sng" dirty="0">
                <a:solidFill>
                  <a:srgbClr val="3333FF"/>
                </a:solidFill>
              </a:rPr>
              <a:t>NOT </a:t>
            </a:r>
            <a:r>
              <a:rPr lang="en-US" dirty="0"/>
              <a:t>require a living organism to make them</a:t>
            </a:r>
          </a:p>
          <a:p>
            <a:pPr lvl="0">
              <a:buFont typeface="+mj-lt"/>
              <a:buAutoNum type="arabicPeriod"/>
            </a:pPr>
            <a:r>
              <a:rPr lang="en-US" b="1" u="sng" dirty="0"/>
              <a:t>Solid</a:t>
            </a:r>
            <a:r>
              <a:rPr lang="en-US" dirty="0"/>
              <a:t>  </a:t>
            </a:r>
          </a:p>
        </p:txBody>
      </p:sp>
      <p:sp>
        <p:nvSpPr>
          <p:cNvPr id="1331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326AC9-EE59-46F1-AC96-A7E521D6AEC9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ES </a:t>
            </a:r>
            <a:r>
              <a:rPr lang="en-US" altLang="en-US" dirty="0" err="1"/>
              <a:t>Ch</a:t>
            </a:r>
            <a:r>
              <a:rPr lang="en-US" altLang="en-US" dirty="0"/>
              <a:t> 4 Minerals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9CB97C-3AE8-4F84-B4FB-86910ADF5C9A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pic>
        <p:nvPicPr>
          <p:cNvPr id="13321" name="Picture 9" descr="http://farm1.staticflickr.com/125/358748581_23f4d3e484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588" y="533400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048267" y="3802103"/>
            <a:ext cx="3642452" cy="2908546"/>
            <a:chOff x="-114300" y="3657600"/>
            <a:chExt cx="3642452" cy="29085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52" y="3657600"/>
              <a:ext cx="3505200" cy="26289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-114300" y="6104481"/>
              <a:ext cx="36424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http://thebestwaterfilter.blogspot.com/2010/02/minerals-organic-and-inorganic.html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3771900"/>
            <a:ext cx="4140294" cy="2859732"/>
            <a:chOff x="3877174" y="3657600"/>
            <a:chExt cx="4140294" cy="28597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174" y="3657600"/>
              <a:ext cx="4140294" cy="244688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877174" y="6055667"/>
              <a:ext cx="414029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http://sustainablenano.files.wordpress.com/2013/03/naturallyoccurringvsmanmadenanoparticles.png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5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solidFill>
                  <a:schemeClr val="tx1"/>
                </a:solidFill>
              </a:rPr>
              <a:t>Silicates &amp; Dark Colored Silicates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-533400" y="533400"/>
            <a:ext cx="9906000" cy="3671888"/>
          </a:xfrm>
        </p:spPr>
        <p:txBody>
          <a:bodyPr/>
          <a:lstStyle/>
          <a:p>
            <a:pPr lvl="1" eaLnBrk="1" hangingPunct="1"/>
            <a:r>
              <a:rPr lang="en-US" altLang="en-US" sz="2000" b="1" dirty="0"/>
              <a:t>Silicates - </a:t>
            </a:r>
            <a:r>
              <a:rPr lang="en-US" altLang="en-US" sz="2000" dirty="0"/>
              <a:t>Made of </a:t>
            </a:r>
            <a:r>
              <a:rPr lang="en-US" altLang="en-US" sz="2000" u="sng" dirty="0">
                <a:solidFill>
                  <a:srgbClr val="3333FF"/>
                </a:solidFill>
              </a:rPr>
              <a:t>silicon, oxygen</a:t>
            </a:r>
            <a:r>
              <a:rPr lang="en-US" altLang="en-US" sz="2000" dirty="0">
                <a:solidFill>
                  <a:srgbClr val="3333FF"/>
                </a:solidFill>
              </a:rPr>
              <a:t> </a:t>
            </a:r>
            <a:r>
              <a:rPr lang="en-US" altLang="en-US" sz="2000" dirty="0"/>
              <a:t>and usually 1 or more other elements</a:t>
            </a:r>
          </a:p>
          <a:p>
            <a:pPr lvl="2" eaLnBrk="1" hangingPunct="1"/>
            <a:r>
              <a:rPr lang="en-US" altLang="en-US" sz="2000" dirty="0"/>
              <a:t>Silicates are the most </a:t>
            </a:r>
            <a:r>
              <a:rPr lang="en-US" altLang="en-US" sz="2000" u="sng" dirty="0">
                <a:solidFill>
                  <a:srgbClr val="3333FF"/>
                </a:solidFill>
              </a:rPr>
              <a:t>common</a:t>
            </a:r>
            <a:r>
              <a:rPr lang="en-US" altLang="en-US" sz="2000" dirty="0"/>
              <a:t> mineral , </a:t>
            </a:r>
            <a:r>
              <a:rPr lang="en-US" altLang="en-US" sz="2000" u="sng" dirty="0">
                <a:solidFill>
                  <a:srgbClr val="3333FF"/>
                </a:solidFill>
              </a:rPr>
              <a:t>96%</a:t>
            </a:r>
            <a:r>
              <a:rPr lang="en-US" altLang="en-US" sz="2000" dirty="0">
                <a:solidFill>
                  <a:srgbClr val="3333FF"/>
                </a:solidFill>
              </a:rPr>
              <a:t> </a:t>
            </a:r>
            <a:r>
              <a:rPr lang="en-US" altLang="en-US" sz="2000" dirty="0"/>
              <a:t>of the minerals in the crust</a:t>
            </a:r>
          </a:p>
          <a:p>
            <a:pPr lvl="2" eaLnBrk="1" hangingPunct="1"/>
            <a:r>
              <a:rPr lang="en-US" sz="2000" b="1" dirty="0"/>
              <a:t>DARK-COLORED Silicates  </a:t>
            </a:r>
            <a:endParaRPr lang="en-US" sz="20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Lower amount of oxygen &amp; silicon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High amount of</a:t>
            </a:r>
            <a:r>
              <a:rPr lang="en-US" sz="2000" dirty="0">
                <a:solidFill>
                  <a:srgbClr val="3333FF"/>
                </a:solidFill>
              </a:rPr>
              <a:t> </a:t>
            </a:r>
            <a:r>
              <a:rPr lang="en-US" sz="2000" u="sng" dirty="0">
                <a:solidFill>
                  <a:srgbClr val="3333FF"/>
                </a:solidFill>
              </a:rPr>
              <a:t>iron </a:t>
            </a:r>
            <a:r>
              <a:rPr lang="en-US" sz="2000" dirty="0"/>
              <a:t>&amp; </a:t>
            </a:r>
            <a:r>
              <a:rPr lang="en-US" sz="2000" u="sng" dirty="0">
                <a:solidFill>
                  <a:srgbClr val="3333FF"/>
                </a:solidFill>
              </a:rPr>
              <a:t>magnesium</a:t>
            </a:r>
            <a:r>
              <a:rPr lang="en-US" sz="2000" u="sng" dirty="0"/>
              <a:t> </a:t>
            </a:r>
            <a:r>
              <a:rPr lang="en-US" sz="2000" dirty="0"/>
              <a:t>which cause dark color.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Called </a:t>
            </a:r>
            <a:r>
              <a:rPr lang="en-US" sz="2000" b="1" u="sng" dirty="0"/>
              <a:t>Ferromagnesian </a:t>
            </a:r>
            <a:r>
              <a:rPr lang="en-US" sz="2000" dirty="0"/>
              <a:t>silicates.  Why?  Fe = </a:t>
            </a:r>
            <a:r>
              <a:rPr lang="en-US" sz="2000" u="sng" dirty="0">
                <a:solidFill>
                  <a:srgbClr val="3333FF"/>
                </a:solidFill>
              </a:rPr>
              <a:t>Iron</a:t>
            </a:r>
            <a:r>
              <a:rPr lang="en-US" sz="2000" dirty="0"/>
              <a:t> Mg = </a:t>
            </a:r>
            <a:r>
              <a:rPr lang="en-US" sz="2000" u="sng" dirty="0">
                <a:solidFill>
                  <a:srgbClr val="3333FF"/>
                </a:solidFill>
              </a:rPr>
              <a:t>Magnesium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Examples of dark silicates HIGH in Fe and/or Mg: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 err="1"/>
              <a:t>Olivene</a:t>
            </a:r>
            <a:endParaRPr lang="en-US" sz="2000" dirty="0"/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/>
              <a:t>Pyroxene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/>
              <a:t>Amphibole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dirty="0"/>
              <a:t>Biotite</a:t>
            </a:r>
          </a:p>
        </p:txBody>
      </p:sp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D5AE3E-8F5A-475E-880F-9E4FE5CED6C1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588667-30BC-4758-86ED-54074FDCB2CC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grpSp>
        <p:nvGrpSpPr>
          <p:cNvPr id="4" name="Group 3"/>
          <p:cNvGrpSpPr/>
          <p:nvPr/>
        </p:nvGrpSpPr>
        <p:grpSpPr>
          <a:xfrm>
            <a:off x="5475766" y="3696387"/>
            <a:ext cx="3515834" cy="3256865"/>
            <a:chOff x="3350964" y="3505200"/>
            <a:chExt cx="3515834" cy="32568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048" y="3505200"/>
              <a:ext cx="3460750" cy="29337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350964" y="6300400"/>
              <a:ext cx="35158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http://itc.gsw.edu/faculty/bcarter/physgeol/min/femag.jpg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90800" y="4639202"/>
            <a:ext cx="2743584" cy="2066758"/>
            <a:chOff x="1980816" y="4651479"/>
            <a:chExt cx="2743584" cy="20667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b="13333"/>
            <a:stretch/>
          </p:blipFill>
          <p:spPr>
            <a:xfrm>
              <a:off x="2002971" y="4651479"/>
              <a:ext cx="2721429" cy="1905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980816" y="6456627"/>
              <a:ext cx="2696572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http://gsi.ir/Images/Training/BIOTITE.jpg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2754" y="4586475"/>
            <a:ext cx="2542264" cy="2343007"/>
            <a:chOff x="-2754" y="4586475"/>
            <a:chExt cx="2542264" cy="23430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3" t="-1307" r="8569" b="11497"/>
            <a:stretch/>
          </p:blipFill>
          <p:spPr>
            <a:xfrm>
              <a:off x="84248" y="4586475"/>
              <a:ext cx="2455262" cy="201045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-2754" y="6329318"/>
              <a:ext cx="254226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/>
                <a:t>http://www.geo-logic.org/images/Minerology/olivine-windows2universe.org.jpg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Diagram – Chemical Composition of Silicates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3300775" cy="5668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5050"/>
                </a:solidFill>
              </a:rPr>
              <a:t>NOTE: Mineral colors &amp; names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5050"/>
                </a:solidFill>
              </a:rPr>
              <a:t>Chemical % composition that correlates with those colors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5050"/>
                </a:solidFill>
              </a:rPr>
              <a:t>Preview names of rocks at top of table: minerals combine to make rocks.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5050"/>
                </a:solidFill>
              </a:rPr>
              <a:t>Rocks will be light or dark based on the percent of light &amp; dark minerals in them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3327CF-1B6D-48B2-8F98-AFCE9FB2EB1A}" type="datetime1">
              <a:rPr lang="en-US" smtClean="0"/>
              <a:pPr>
                <a:defRPr/>
              </a:pPr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 Ch 4 Minerals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7A1A-13EE-426E-8CEB-54CE0B669980}" type="slidenum">
              <a:rPr lang="en-US" altLang="en-US" smtClean="0"/>
              <a:pPr/>
              <a:t>21</a:t>
            </a:fld>
            <a:endParaRPr lang="en-US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3300775" y="539914"/>
            <a:ext cx="5823027" cy="6006773"/>
            <a:chOff x="3144704" y="457200"/>
            <a:chExt cx="5823027" cy="6006773"/>
          </a:xfrm>
        </p:grpSpPr>
        <p:pic>
          <p:nvPicPr>
            <p:cNvPr id="7" name="Picture 6" descr="http://w3.salemstate.edu/~lhanson/gls100/image1/igneous_classification3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131" y="457200"/>
              <a:ext cx="5816600" cy="5791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3144704" y="6202363"/>
              <a:ext cx="58166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u="sng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/>
                </a:rPr>
                <a:t>http://w3.salemstate.edu/~lhanson/gls100/image1/igneous_classification3.jpg</a:t>
              </a:r>
              <a:r>
                <a:rPr lang="en-US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2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solidFill>
                  <a:schemeClr val="tx1"/>
                </a:solidFill>
              </a:rPr>
              <a:t>Light Colored Silicates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-304800" y="533400"/>
            <a:ext cx="9601200" cy="3671888"/>
          </a:xfrm>
        </p:spPr>
        <p:txBody>
          <a:bodyPr/>
          <a:lstStyle/>
          <a:p>
            <a:endParaRPr lang="en-US" dirty="0"/>
          </a:p>
          <a:p>
            <a:pPr lvl="1">
              <a:buFont typeface="+mj-lt"/>
              <a:buAutoNum type="alphaUcPeriod" startAt="3"/>
            </a:pPr>
            <a:r>
              <a:rPr lang="en-US" b="1" dirty="0"/>
              <a:t>LIGHT-COLORED Silicates</a:t>
            </a:r>
            <a:endParaRPr lang="en-US" dirty="0"/>
          </a:p>
          <a:p>
            <a:pPr lvl="2"/>
            <a:r>
              <a:rPr lang="en-US" dirty="0"/>
              <a:t>Highest amount of </a:t>
            </a:r>
            <a:r>
              <a:rPr lang="en-US" u="sng" dirty="0">
                <a:solidFill>
                  <a:srgbClr val="3333FF"/>
                </a:solidFill>
              </a:rPr>
              <a:t>Silicon (Si) &amp; Oxygen (O)</a:t>
            </a:r>
            <a:r>
              <a:rPr lang="en-US" dirty="0">
                <a:solidFill>
                  <a:srgbClr val="3333FF"/>
                </a:solidFill>
              </a:rPr>
              <a:t> </a:t>
            </a:r>
          </a:p>
          <a:p>
            <a:pPr lvl="2"/>
            <a:r>
              <a:rPr lang="en-US" dirty="0"/>
              <a:t>High amount of </a:t>
            </a:r>
            <a:r>
              <a:rPr lang="en-US" u="sng" dirty="0">
                <a:solidFill>
                  <a:srgbClr val="3333FF"/>
                </a:solidFill>
              </a:rPr>
              <a:t>Potassium (K) &amp; Sodium (Na)</a:t>
            </a:r>
            <a:endParaRPr lang="en-US" dirty="0">
              <a:solidFill>
                <a:srgbClr val="3333FF"/>
              </a:solidFill>
            </a:endParaRPr>
          </a:p>
          <a:p>
            <a:pPr lvl="2"/>
            <a:r>
              <a:rPr lang="en-US" dirty="0"/>
              <a:t>Called </a:t>
            </a:r>
            <a:r>
              <a:rPr lang="en-US" b="1" u="sng" dirty="0"/>
              <a:t>NON - Ferromagnesian</a:t>
            </a:r>
            <a:r>
              <a:rPr lang="en-US" dirty="0"/>
              <a:t> silicates.  Why?  _________________________</a:t>
            </a:r>
          </a:p>
          <a:p>
            <a:pPr lvl="2"/>
            <a:r>
              <a:rPr lang="en-US" dirty="0"/>
              <a:t>Examples of </a:t>
            </a:r>
            <a:r>
              <a:rPr lang="en-US" dirty="0" err="1"/>
              <a:t>LIGHT-colored</a:t>
            </a:r>
            <a:r>
              <a:rPr lang="en-US" dirty="0"/>
              <a:t> Silicates: </a:t>
            </a:r>
            <a:r>
              <a:rPr lang="en-US" u="sng" dirty="0">
                <a:solidFill>
                  <a:srgbClr val="3333FF"/>
                </a:solidFill>
              </a:rPr>
              <a:t>Quartz &amp; Feldspar</a:t>
            </a:r>
            <a:endParaRPr lang="en-US" dirty="0">
              <a:solidFill>
                <a:srgbClr val="3333FF"/>
              </a:solidFill>
            </a:endParaRPr>
          </a:p>
          <a:p>
            <a:r>
              <a:rPr lang="en-US" dirty="0"/>
              <a:t> 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0482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D5AE3E-8F5A-475E-880F-9E4FE5CED6C1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588667-30BC-4758-86ED-54074FDCB2CC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pic>
        <p:nvPicPr>
          <p:cNvPr id="20488" name="Picture 5" descr="rock0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54225"/>
            <a:ext cx="317658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695022" y="3874423"/>
            <a:ext cx="4056043" cy="2629683"/>
            <a:chOff x="4695022" y="3874423"/>
            <a:chExt cx="4056043" cy="26296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1" t="12929" r="12964" b="17049"/>
            <a:stretch/>
          </p:blipFill>
          <p:spPr>
            <a:xfrm>
              <a:off x="4724400" y="3874423"/>
              <a:ext cx="4026665" cy="250438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695022" y="6073219"/>
              <a:ext cx="405604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/>
                <a:t>http://www.pitt.edu/~cejones/GeoImages/1Minerals/1IgneousMineralz/Feldspars/FeldsparCleavages.jpg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838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Carbonates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8991600" cy="3295650"/>
          </a:xfrm>
        </p:spPr>
        <p:txBody>
          <a:bodyPr/>
          <a:lstStyle/>
          <a:p>
            <a:pPr lvl="0">
              <a:buFont typeface="+mj-lt"/>
              <a:buAutoNum type="arabicPeriod" startAt="2"/>
            </a:pPr>
            <a:r>
              <a:rPr lang="en-US" b="1" dirty="0"/>
              <a:t>Carbonates</a:t>
            </a:r>
            <a:r>
              <a:rPr lang="en-US" dirty="0"/>
              <a:t>:  made of </a:t>
            </a:r>
            <a:r>
              <a:rPr lang="en-US" u="sng" dirty="0">
                <a:solidFill>
                  <a:srgbClr val="3333FF"/>
                </a:solidFill>
              </a:rPr>
              <a:t>Carbon (C) 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/>
              <a:t>and oxygen and a metal</a:t>
            </a:r>
          </a:p>
          <a:p>
            <a:pPr lvl="1">
              <a:buFont typeface="+mj-lt"/>
              <a:buAutoNum type="alphaLcPeriod"/>
            </a:pPr>
            <a:r>
              <a:rPr lang="en-US" b="1" dirty="0"/>
              <a:t>Example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u="sng" dirty="0">
                <a:solidFill>
                  <a:srgbClr val="3333FF"/>
                </a:solidFill>
              </a:rPr>
              <a:t>Calcite</a:t>
            </a:r>
            <a:r>
              <a:rPr lang="en-US" dirty="0">
                <a:solidFill>
                  <a:srgbClr val="3333FF"/>
                </a:solidFill>
              </a:rPr>
              <a:t> </a:t>
            </a:r>
          </a:p>
          <a:p>
            <a:pPr lvl="1">
              <a:buFont typeface="+mj-lt"/>
              <a:buAutoNum type="alphaLcPeriod"/>
            </a:pPr>
            <a:r>
              <a:rPr lang="en-US" dirty="0">
                <a:solidFill>
                  <a:srgbClr val="FF5050"/>
                </a:solidFill>
              </a:rPr>
              <a:t>Carbonate = CO</a:t>
            </a:r>
            <a:r>
              <a:rPr lang="en-US" baseline="-25000" dirty="0">
                <a:solidFill>
                  <a:srgbClr val="FF5050"/>
                </a:solidFill>
              </a:rPr>
              <a:t>3</a:t>
            </a:r>
          </a:p>
          <a:p>
            <a:pPr lvl="1">
              <a:buFont typeface="+mj-lt"/>
              <a:buAutoNum type="alphaLcPeriod"/>
            </a:pPr>
            <a:r>
              <a:rPr lang="en-US" altLang="en-US" dirty="0">
                <a:solidFill>
                  <a:srgbClr val="FF5050"/>
                </a:solidFill>
              </a:rPr>
              <a:t>In rocks such as limestone &amp; marble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FF505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5050"/>
                </a:solidFill>
              </a:rPr>
              <a:t>There are some carbonates that have distinctive colorations.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5050"/>
                </a:solidFill>
              </a:rPr>
              <a:t>Fig 4-7 p. 83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5050"/>
                </a:solidFill>
              </a:rPr>
              <a:t>          Calcite                          Azurite                        Malachite</a:t>
            </a:r>
          </a:p>
        </p:txBody>
      </p:sp>
      <p:sp>
        <p:nvSpPr>
          <p:cNvPr id="24578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27A883-95CE-497D-A8D8-B227C5DC9AB2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8F80FE-8468-4C62-8BDF-30C7ED1F5B9D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pic>
        <p:nvPicPr>
          <p:cNvPr id="24583" name="Picture 4" descr="calm1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5" descr="azum1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148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6" descr="malach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26670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Fig 4-4 p. 81 Elements in Earth’s Crust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22530" name="Date Placeholder 2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615D0F-447D-4FF0-874F-21165F5CDB4C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AF0A11-C62A-41C2-A468-22F02C194733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pic>
        <p:nvPicPr>
          <p:cNvPr id="22534" name="Picture 1027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0681" b="3300"/>
          <a:stretch>
            <a:fillRect/>
          </a:stretch>
        </p:blipFill>
        <p:spPr bwMode="auto">
          <a:xfrm>
            <a:off x="304800" y="1323554"/>
            <a:ext cx="81534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572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5050"/>
                </a:solidFill>
              </a:rPr>
              <a:t>NOTE: 8 elements combined make up 98.5% of Earth’s crust, and they are the main elements in the minerals we’ve discussed.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Review &amp; Test Prep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-381000" y="381000"/>
            <a:ext cx="9372600" cy="5592763"/>
          </a:xfrm>
        </p:spPr>
        <p:txBody>
          <a:bodyPr/>
          <a:lstStyle/>
          <a:p>
            <a:pPr lvl="1" eaLnBrk="1" hangingPunct="1"/>
            <a:r>
              <a:rPr lang="en-US" altLang="en-US" dirty="0">
                <a:solidFill>
                  <a:srgbClr val="FF5050"/>
                </a:solidFill>
              </a:rPr>
              <a:t>Streak vs. color – which is most reliable?</a:t>
            </a:r>
          </a:p>
          <a:p>
            <a:pPr lvl="1" eaLnBrk="1" hangingPunct="1"/>
            <a:r>
              <a:rPr lang="en-US" altLang="en-US" dirty="0">
                <a:solidFill>
                  <a:srgbClr val="FF5050"/>
                </a:solidFill>
              </a:rPr>
              <a:t>Types of luster?</a:t>
            </a:r>
          </a:p>
          <a:p>
            <a:pPr lvl="2" eaLnBrk="1" hangingPunct="1"/>
            <a:r>
              <a:rPr lang="en-US" altLang="en-US" dirty="0">
                <a:solidFill>
                  <a:srgbClr val="FF5050"/>
                </a:solidFill>
              </a:rPr>
              <a:t>Show examples</a:t>
            </a:r>
          </a:p>
          <a:p>
            <a:pPr lvl="1" eaLnBrk="1" hangingPunct="1"/>
            <a:r>
              <a:rPr lang="en-US" altLang="en-US" dirty="0">
                <a:solidFill>
                  <a:srgbClr val="FF5050"/>
                </a:solidFill>
              </a:rPr>
              <a:t>5 </a:t>
            </a:r>
            <a:r>
              <a:rPr lang="en-US" altLang="en-US" u="sng" dirty="0">
                <a:solidFill>
                  <a:srgbClr val="FF5050"/>
                </a:solidFill>
              </a:rPr>
              <a:t>characteristics</a:t>
            </a:r>
            <a:r>
              <a:rPr lang="en-US" altLang="en-US" dirty="0">
                <a:solidFill>
                  <a:srgbClr val="FF5050"/>
                </a:solidFill>
              </a:rPr>
              <a:t> common to all minerals?</a:t>
            </a:r>
          </a:p>
          <a:p>
            <a:pPr lvl="1" eaLnBrk="1" hangingPunct="1"/>
            <a:r>
              <a:rPr lang="en-US" altLang="en-US" dirty="0">
                <a:solidFill>
                  <a:srgbClr val="FF5050"/>
                </a:solidFill>
              </a:rPr>
              <a:t>5 </a:t>
            </a:r>
            <a:r>
              <a:rPr lang="en-US" altLang="en-US" u="sng" dirty="0">
                <a:solidFill>
                  <a:srgbClr val="FF5050"/>
                </a:solidFill>
              </a:rPr>
              <a:t>tests</a:t>
            </a:r>
            <a:r>
              <a:rPr lang="en-US" altLang="en-US" dirty="0">
                <a:solidFill>
                  <a:srgbClr val="FF5050"/>
                </a:solidFill>
              </a:rPr>
              <a:t> to identify minerals?</a:t>
            </a:r>
          </a:p>
          <a:p>
            <a:pPr lvl="1" eaLnBrk="1" hangingPunct="1"/>
            <a:r>
              <a:rPr lang="en-US" altLang="en-US" dirty="0" err="1">
                <a:solidFill>
                  <a:srgbClr val="FF5050"/>
                </a:solidFill>
              </a:rPr>
              <a:t>Moh’s</a:t>
            </a:r>
            <a:r>
              <a:rPr lang="en-US" altLang="en-US" dirty="0">
                <a:solidFill>
                  <a:srgbClr val="FF5050"/>
                </a:solidFill>
              </a:rPr>
              <a:t> scale </a:t>
            </a:r>
          </a:p>
          <a:p>
            <a:pPr lvl="2" eaLnBrk="1" hangingPunct="1"/>
            <a:r>
              <a:rPr lang="en-US" altLang="en-US" dirty="0">
                <a:solidFill>
                  <a:srgbClr val="FF5050"/>
                </a:solidFill>
              </a:rPr>
              <a:t>Scale of what?</a:t>
            </a:r>
          </a:p>
          <a:p>
            <a:pPr lvl="2" eaLnBrk="1" hangingPunct="1"/>
            <a:r>
              <a:rPr lang="en-US" altLang="en-US" dirty="0">
                <a:solidFill>
                  <a:srgbClr val="FF5050"/>
                </a:solidFill>
              </a:rPr>
              <a:t>Example questions on next slide</a:t>
            </a:r>
          </a:p>
          <a:p>
            <a:pPr lvl="1" eaLnBrk="1" hangingPunct="1"/>
            <a:r>
              <a:rPr lang="en-US" altLang="en-US" dirty="0">
                <a:solidFill>
                  <a:srgbClr val="FF5050"/>
                </a:solidFill>
              </a:rPr>
              <a:t>Test overview</a:t>
            </a:r>
          </a:p>
          <a:p>
            <a:pPr lvl="1" eaLnBrk="1" hangingPunct="1"/>
            <a:r>
              <a:rPr lang="en-US" altLang="en-US" dirty="0">
                <a:solidFill>
                  <a:srgbClr val="FF5050"/>
                </a:solidFill>
              </a:rPr>
              <a:t>Review &amp; discuss objectives. Suggest writing outline or flash cards based on the objectives as a means to study.</a:t>
            </a:r>
          </a:p>
        </p:txBody>
      </p:sp>
      <p:sp>
        <p:nvSpPr>
          <p:cNvPr id="3891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FBC2F7-6917-49C6-8CA7-1C84777630D9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A7E204-DC3E-4D71-A378-D5CD57FCC53D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Review: Table 4-3 p 86 Mohs Hardness Scale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idx="1"/>
          </p:nvPr>
        </p:nvSpPr>
        <p:spPr>
          <a:xfrm>
            <a:off x="0" y="4191000"/>
            <a:ext cx="9144000" cy="2438400"/>
          </a:xfrm>
        </p:spPr>
        <p:txBody>
          <a:bodyPr/>
          <a:lstStyle/>
          <a:p>
            <a:pPr lvl="1" eaLnBrk="1" hangingPunct="1"/>
            <a:r>
              <a:rPr lang="en-US" altLang="en-US" sz="2000" dirty="0">
                <a:solidFill>
                  <a:srgbClr val="FF5050"/>
                </a:solidFill>
              </a:rPr>
              <a:t>What does it tell you if a mineral scratches glass?</a:t>
            </a:r>
          </a:p>
          <a:p>
            <a:pPr lvl="1" eaLnBrk="1" hangingPunct="1"/>
            <a:r>
              <a:rPr lang="en-US" altLang="en-US" sz="2000" dirty="0">
                <a:solidFill>
                  <a:srgbClr val="FF5050"/>
                </a:solidFill>
              </a:rPr>
              <a:t>Fluorite vs. topaz</a:t>
            </a:r>
          </a:p>
          <a:p>
            <a:pPr lvl="1" eaLnBrk="1" hangingPunct="1"/>
            <a:r>
              <a:rPr lang="en-US" altLang="en-US" sz="2000" dirty="0">
                <a:solidFill>
                  <a:srgbClr val="FF5050"/>
                </a:solidFill>
              </a:rPr>
              <a:t>What happens if mineral with hardness of 3.5 is rubbed against:  Feldspar?   Calcite? </a:t>
            </a:r>
          </a:p>
          <a:p>
            <a:pPr lvl="1" eaLnBrk="1" hangingPunct="1"/>
            <a:r>
              <a:rPr lang="en-US" altLang="en-US" sz="2000" dirty="0">
                <a:solidFill>
                  <a:srgbClr val="FF5050"/>
                </a:solidFill>
              </a:rPr>
              <a:t>A mineral scratches gypsum, but not apatite:</a:t>
            </a:r>
          </a:p>
          <a:p>
            <a:pPr lvl="2" eaLnBrk="1" hangingPunct="1"/>
            <a:r>
              <a:rPr lang="en-US" altLang="en-US" sz="2000" dirty="0">
                <a:solidFill>
                  <a:srgbClr val="FF5050"/>
                </a:solidFill>
              </a:rPr>
              <a:t>What is its hardness range?</a:t>
            </a:r>
          </a:p>
          <a:p>
            <a:pPr lvl="2" eaLnBrk="1" hangingPunct="1"/>
            <a:r>
              <a:rPr lang="en-US" altLang="en-US" sz="2000" dirty="0">
                <a:solidFill>
                  <a:srgbClr val="FF5050"/>
                </a:solidFill>
              </a:rPr>
              <a:t>How could you further determine its hardness?</a:t>
            </a:r>
          </a:p>
        </p:txBody>
      </p:sp>
      <p:sp>
        <p:nvSpPr>
          <p:cNvPr id="39938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0F7382-07D5-455B-B99C-B0BC06A93FF0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0301C4-D2BE-4244-B7FB-453DA8A974B4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pic>
        <p:nvPicPr>
          <p:cNvPr id="39943" name="Picture 4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5876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4490751" y="0"/>
            <a:ext cx="4495800" cy="4572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Specific Composition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-43149" y="57150"/>
            <a:ext cx="9067800" cy="4572000"/>
          </a:xfrm>
        </p:spPr>
        <p:txBody>
          <a:bodyPr/>
          <a:lstStyle/>
          <a:p>
            <a:pPr lvl="0">
              <a:buFont typeface="+mj-lt"/>
              <a:buAutoNum type="arabicPeriod" startAt="4"/>
            </a:pPr>
            <a:r>
              <a:rPr lang="en-US" sz="2000" b="1" u="sng" dirty="0"/>
              <a:t>Specific composition</a:t>
            </a:r>
            <a:endParaRPr lang="en-US" sz="2000" dirty="0"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Most minerals are made of compounds with elements in a specific ratio</a:t>
            </a:r>
            <a:endParaRPr lang="en-US" sz="2000" dirty="0"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Example: Formula for table salt is _____________ which is a 1:1 ratio</a:t>
            </a:r>
            <a:endParaRPr lang="en-US" sz="2000" dirty="0"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Example: While water is NOT a solid and NOT a mineral, its formula is ____________which is a 2:1 ratio </a:t>
            </a:r>
            <a:r>
              <a:rPr lang="en-US" sz="2000" dirty="0">
                <a:solidFill>
                  <a:srgbClr val="FF5050"/>
                </a:solidFill>
              </a:rPr>
              <a:t>vs. what is H</a:t>
            </a:r>
            <a:r>
              <a:rPr lang="en-US" sz="2000" baseline="-25000" dirty="0">
                <a:solidFill>
                  <a:srgbClr val="FF5050"/>
                </a:solidFill>
              </a:rPr>
              <a:t>2</a:t>
            </a:r>
            <a:r>
              <a:rPr lang="en-US" sz="2000" dirty="0">
                <a:solidFill>
                  <a:srgbClr val="FF5050"/>
                </a:solidFill>
              </a:rPr>
              <a:t>O</a:t>
            </a:r>
            <a:r>
              <a:rPr lang="en-US" sz="2000" baseline="-25000" dirty="0">
                <a:solidFill>
                  <a:srgbClr val="FF5050"/>
                </a:solidFill>
              </a:rPr>
              <a:t>2</a:t>
            </a:r>
            <a:r>
              <a:rPr lang="en-US" sz="2000" dirty="0">
                <a:solidFill>
                  <a:srgbClr val="FF5050"/>
                </a:solidFill>
              </a:rPr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5050"/>
                </a:solidFill>
                <a:effectLst/>
              </a:rPr>
              <a:t>A few are single elements such as copper, silver, sulfur</a:t>
            </a:r>
            <a:endParaRPr lang="en-US" sz="2000" dirty="0">
              <a:solidFill>
                <a:srgbClr val="FF5050"/>
              </a:solidFill>
            </a:endParaRPr>
          </a:p>
          <a:p>
            <a:endParaRPr lang="en-US" sz="2000" dirty="0"/>
          </a:p>
        </p:txBody>
      </p:sp>
      <p:sp>
        <p:nvSpPr>
          <p:cNvPr id="1331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326AC9-EE59-46F1-AC96-A7E521D6AEC9}" type="datetime1">
              <a:rPr lang="en-US" altLang="en-US" smtClean="0"/>
              <a:pPr eaLnBrk="1" hangingPunct="1"/>
              <a:t>9/18/2017</a:t>
            </a:fld>
            <a:endParaRPr lang="en-US" altLang="en-US" dirty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ES </a:t>
            </a:r>
            <a:r>
              <a:rPr lang="en-US" altLang="en-US" dirty="0" err="1"/>
              <a:t>Ch</a:t>
            </a:r>
            <a:r>
              <a:rPr lang="en-US" altLang="en-US" dirty="0"/>
              <a:t> 4 Minerals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9CB97C-3AE8-4F84-B4FB-86910ADF5C9A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1143000" y="2545814"/>
            <a:ext cx="6497496" cy="4114800"/>
            <a:chOff x="1143000" y="2514600"/>
            <a:chExt cx="6497496" cy="4114800"/>
          </a:xfrm>
        </p:grpSpPr>
        <p:pic>
          <p:nvPicPr>
            <p:cNvPr id="10" name="Picture 9" descr="http://www.geologycafe.com/images/2week_5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514600"/>
              <a:ext cx="6248400" cy="411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3962400" y="6324601"/>
              <a:ext cx="367809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u="sng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/>
                </a:rPr>
                <a:t>http://www.geologycafe.com/images/2week_5.jpg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554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066" y="28460"/>
            <a:ext cx="8991600" cy="457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Crystalline Structure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485660"/>
            <a:ext cx="9067800" cy="4572000"/>
          </a:xfrm>
        </p:spPr>
        <p:txBody>
          <a:bodyPr/>
          <a:lstStyle/>
          <a:p>
            <a:pPr lvl="0">
              <a:buFont typeface="+mj-lt"/>
              <a:buAutoNum type="arabicPeriod" startAt="5"/>
            </a:pPr>
            <a:r>
              <a:rPr lang="en-US" dirty="0"/>
              <a:t>Definite </a:t>
            </a:r>
            <a:r>
              <a:rPr lang="en-US" b="1" u="sng" dirty="0"/>
              <a:t>crystalline structure</a:t>
            </a:r>
            <a:endParaRPr lang="en-US" dirty="0"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atoms in minerals are arranged in </a:t>
            </a:r>
            <a:r>
              <a:rPr lang="en-US" u="sng" dirty="0">
                <a:solidFill>
                  <a:srgbClr val="3333FF"/>
                </a:solidFill>
              </a:rPr>
              <a:t>regular geometric</a:t>
            </a:r>
            <a:r>
              <a:rPr lang="en-US" dirty="0">
                <a:solidFill>
                  <a:srgbClr val="3333FF"/>
                </a:solidFill>
              </a:rPr>
              <a:t>  </a:t>
            </a:r>
            <a:r>
              <a:rPr lang="en-US" dirty="0"/>
              <a:t>patterns. </a:t>
            </a:r>
            <a:r>
              <a:rPr lang="en-US" b="1" dirty="0"/>
              <a:t>(BUT,</a:t>
            </a:r>
            <a:r>
              <a:rPr lang="en-US" dirty="0"/>
              <a:t> well-defined shapes are not seen unless they grow </a:t>
            </a:r>
            <a:r>
              <a:rPr lang="en-US" b="1" dirty="0"/>
              <a:t>slowly</a:t>
            </a:r>
            <a:r>
              <a:rPr lang="en-US" dirty="0"/>
              <a:t> in </a:t>
            </a:r>
            <a:r>
              <a:rPr lang="en-US" b="1" dirty="0"/>
              <a:t>open space</a:t>
            </a:r>
            <a:r>
              <a:rPr lang="en-US" dirty="0"/>
              <a:t>)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1331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326AC9-EE59-46F1-AC96-A7E521D6AEC9}" type="datetime1">
              <a:rPr lang="en-US" altLang="en-US" smtClean="0"/>
              <a:pPr eaLnBrk="1" hangingPunct="1"/>
              <a:t>9/18/2017</a:t>
            </a:fld>
            <a:endParaRPr lang="en-US" altLang="en-US" dirty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ES </a:t>
            </a:r>
            <a:r>
              <a:rPr lang="en-US" altLang="en-US" dirty="0" err="1"/>
              <a:t>Ch</a:t>
            </a:r>
            <a:r>
              <a:rPr lang="en-US" altLang="en-US" dirty="0"/>
              <a:t> 4 Minerals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9CB97C-3AE8-4F84-B4FB-86910ADF5C9A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6514641" y="2199037"/>
            <a:ext cx="2514600" cy="2634865"/>
            <a:chOff x="6017956" y="2197602"/>
            <a:chExt cx="2514600" cy="26348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159" r="33333" b="24118"/>
            <a:stretch/>
          </p:blipFill>
          <p:spPr>
            <a:xfrm>
              <a:off x="6096000" y="2197602"/>
              <a:ext cx="2358512" cy="204205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017956" y="4186136"/>
              <a:ext cx="2514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http://www.bigfoto.com/miscellaneous/photos-16/salt-crystals-94jf.jpg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200" y="2576290"/>
            <a:ext cx="7064566" cy="3880184"/>
            <a:chOff x="734917" y="2667000"/>
            <a:chExt cx="7064566" cy="3880184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lum bright="-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17" y="2667000"/>
              <a:ext cx="7064566" cy="3527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676400" y="6177852"/>
              <a:ext cx="43185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TT #9 &amp; Table 4-1 p. 78 Crystal Systems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69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solidFill>
                  <a:schemeClr val="tx1"/>
                </a:solidFill>
              </a:rPr>
              <a:t>Inorganic or Organic?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idx="1"/>
          </p:nvPr>
        </p:nvSpPr>
        <p:spPr>
          <a:xfrm>
            <a:off x="-59675" y="465931"/>
            <a:ext cx="8991600" cy="556419"/>
          </a:xfrm>
        </p:spPr>
        <p:txBody>
          <a:bodyPr/>
          <a:lstStyle/>
          <a:p>
            <a:pPr eaLnBrk="1" hangingPunct="1"/>
            <a:r>
              <a:rPr lang="en-US" altLang="en-US"/>
              <a:t>Are the following inorganic or organic?  Mineral or non-mineral?</a:t>
            </a:r>
          </a:p>
          <a:p>
            <a:pPr eaLnBrk="1" hangingPunct="1"/>
            <a:endParaRPr lang="en-US" altLang="en-US"/>
          </a:p>
        </p:txBody>
      </p:sp>
      <p:sp>
        <p:nvSpPr>
          <p:cNvPr id="1638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A6E387-9662-4CB7-808B-04F223E85EB8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4A7E69-F5E1-40BF-8BE9-55890E884B8D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graphicFrame>
        <p:nvGraphicFramePr>
          <p:cNvPr id="2665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12850"/>
              </p:ext>
            </p:extLst>
          </p:nvPr>
        </p:nvGraphicFramePr>
        <p:xfrm>
          <a:off x="2662945" y="954087"/>
          <a:ext cx="6096000" cy="4064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18" name="Text Box 35"/>
          <p:cNvSpPr txBox="1">
            <a:spLocks noChangeArrowheads="1"/>
          </p:cNvSpPr>
          <p:nvPr/>
        </p:nvSpPr>
        <p:spPr bwMode="auto">
          <a:xfrm>
            <a:off x="3177467" y="2349627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Salt</a:t>
            </a:r>
          </a:p>
        </p:txBody>
      </p:sp>
      <p:sp>
        <p:nvSpPr>
          <p:cNvPr id="16419" name="Text Box 36"/>
          <p:cNvSpPr txBox="1">
            <a:spLocks noChangeArrowheads="1"/>
          </p:cNvSpPr>
          <p:nvPr/>
        </p:nvSpPr>
        <p:spPr bwMode="auto">
          <a:xfrm>
            <a:off x="3025775" y="4376975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Coal</a:t>
            </a:r>
          </a:p>
        </p:txBody>
      </p:sp>
      <p:sp>
        <p:nvSpPr>
          <p:cNvPr id="16420" name="Text Box 37"/>
          <p:cNvSpPr txBox="1">
            <a:spLocks noChangeArrowheads="1"/>
          </p:cNvSpPr>
          <p:nvPr/>
        </p:nvSpPr>
        <p:spPr bwMode="auto">
          <a:xfrm>
            <a:off x="3069517" y="3359942"/>
            <a:ext cx="79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Sugar</a:t>
            </a:r>
          </a:p>
        </p:txBody>
      </p:sp>
      <p:sp>
        <p:nvSpPr>
          <p:cNvPr id="16421" name="Text Box 38"/>
          <p:cNvSpPr txBox="1">
            <a:spLocks noChangeArrowheads="1"/>
          </p:cNvSpPr>
          <p:nvPr/>
        </p:nvSpPr>
        <p:spPr bwMode="auto">
          <a:xfrm>
            <a:off x="4459306" y="1031081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Where found or made?</a:t>
            </a:r>
          </a:p>
        </p:txBody>
      </p:sp>
      <p:sp>
        <p:nvSpPr>
          <p:cNvPr id="16422" name="Text Box 39"/>
          <p:cNvSpPr txBox="1">
            <a:spLocks noChangeArrowheads="1"/>
          </p:cNvSpPr>
          <p:nvPr/>
        </p:nvSpPr>
        <p:spPr bwMode="auto">
          <a:xfrm>
            <a:off x="5903281" y="1007239"/>
            <a:ext cx="11239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Inorganic</a:t>
            </a:r>
          </a:p>
          <a:p>
            <a:pPr algn="ctr" eaLnBrk="1" hangingPunct="1"/>
            <a:r>
              <a:rPr lang="en-US" altLang="en-US" dirty="0"/>
              <a:t>Or </a:t>
            </a:r>
          </a:p>
          <a:p>
            <a:pPr algn="ctr" eaLnBrk="1" hangingPunct="1"/>
            <a:r>
              <a:rPr lang="en-US" altLang="en-US" dirty="0"/>
              <a:t>Organic</a:t>
            </a:r>
          </a:p>
        </p:txBody>
      </p:sp>
      <p:sp>
        <p:nvSpPr>
          <p:cNvPr id="16423" name="Text Box 40"/>
          <p:cNvSpPr txBox="1">
            <a:spLocks noChangeArrowheads="1"/>
          </p:cNvSpPr>
          <p:nvPr/>
        </p:nvSpPr>
        <p:spPr bwMode="auto">
          <a:xfrm>
            <a:off x="7251700" y="1053566"/>
            <a:ext cx="1428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Mineral </a:t>
            </a:r>
          </a:p>
          <a:p>
            <a:pPr algn="ctr" eaLnBrk="1" hangingPunct="1"/>
            <a:r>
              <a:rPr lang="en-US" altLang="en-US" dirty="0"/>
              <a:t>Or </a:t>
            </a:r>
          </a:p>
          <a:p>
            <a:pPr algn="ctr" eaLnBrk="1" hangingPunct="1"/>
            <a:r>
              <a:rPr lang="en-US" altLang="en-US" dirty="0"/>
              <a:t>Non-mineral</a:t>
            </a:r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4519708" y="2193925"/>
            <a:ext cx="920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3333FF"/>
                </a:solidFill>
              </a:rPr>
              <a:t>Ocean </a:t>
            </a:r>
          </a:p>
          <a:p>
            <a:pPr algn="ctr" eaLnBrk="1" hangingPunct="1"/>
            <a:r>
              <a:rPr lang="en-US" altLang="en-US" dirty="0">
                <a:solidFill>
                  <a:srgbClr val="3333FF"/>
                </a:solidFill>
              </a:rPr>
              <a:t>water</a:t>
            </a:r>
          </a:p>
        </p:txBody>
      </p:sp>
      <p:sp>
        <p:nvSpPr>
          <p:cNvPr id="26666" name="Text Box 42"/>
          <p:cNvSpPr txBox="1">
            <a:spLocks noChangeArrowheads="1"/>
          </p:cNvSpPr>
          <p:nvPr/>
        </p:nvSpPr>
        <p:spPr bwMode="auto">
          <a:xfrm>
            <a:off x="4518752" y="3359943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3333FF"/>
                </a:solidFill>
              </a:rPr>
              <a:t>Plants</a:t>
            </a:r>
          </a:p>
        </p:txBody>
      </p:sp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4186027" y="4100513"/>
            <a:ext cx="1403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3333FF"/>
                </a:solidFill>
              </a:rPr>
              <a:t>Remains of </a:t>
            </a:r>
          </a:p>
          <a:p>
            <a:pPr algn="ctr" eaLnBrk="1" hangingPunct="1"/>
            <a:r>
              <a:rPr lang="en-US" altLang="en-US" dirty="0">
                <a:solidFill>
                  <a:srgbClr val="3333FF"/>
                </a:solidFill>
              </a:rPr>
              <a:t>living </a:t>
            </a:r>
          </a:p>
          <a:p>
            <a:pPr algn="ctr" eaLnBrk="1" hangingPunct="1"/>
            <a:r>
              <a:rPr lang="en-US" altLang="en-US" dirty="0">
                <a:solidFill>
                  <a:srgbClr val="3333FF"/>
                </a:solidFill>
              </a:rPr>
              <a:t>organisms</a:t>
            </a:r>
          </a:p>
        </p:txBody>
      </p:sp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6081540" y="4309746"/>
            <a:ext cx="98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3333FF"/>
                </a:solidFill>
              </a:rPr>
              <a:t>Organic</a:t>
            </a:r>
          </a:p>
        </p:txBody>
      </p:sp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5925965" y="3329687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3333FF"/>
                </a:solidFill>
              </a:rPr>
              <a:t>Organic</a:t>
            </a:r>
          </a:p>
        </p:txBody>
      </p:sp>
      <p:sp>
        <p:nvSpPr>
          <p:cNvPr id="26670" name="Text Box 46"/>
          <p:cNvSpPr txBox="1">
            <a:spLocks noChangeArrowheads="1"/>
          </p:cNvSpPr>
          <p:nvPr/>
        </p:nvSpPr>
        <p:spPr bwMode="auto">
          <a:xfrm>
            <a:off x="5943600" y="2349628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3333FF"/>
                </a:solidFill>
              </a:rPr>
              <a:t>Inorganic</a:t>
            </a:r>
          </a:p>
        </p:txBody>
      </p:sp>
      <p:sp>
        <p:nvSpPr>
          <p:cNvPr id="26671" name="Text Box 47"/>
          <p:cNvSpPr txBox="1">
            <a:spLocks noChangeArrowheads="1"/>
          </p:cNvSpPr>
          <p:nvPr/>
        </p:nvSpPr>
        <p:spPr bwMode="auto">
          <a:xfrm>
            <a:off x="7231502" y="4281487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3333FF"/>
                </a:solidFill>
              </a:rPr>
              <a:t>NON-mineral</a:t>
            </a:r>
          </a:p>
        </p:txBody>
      </p:sp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7231502" y="3311362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3333FF"/>
                </a:solidFill>
              </a:rPr>
              <a:t>NON-mineral</a:t>
            </a:r>
          </a:p>
        </p:txBody>
      </p:sp>
      <p:sp>
        <p:nvSpPr>
          <p:cNvPr id="26673" name="Text Box 49"/>
          <p:cNvSpPr txBox="1">
            <a:spLocks noChangeArrowheads="1"/>
          </p:cNvSpPr>
          <p:nvPr/>
        </p:nvSpPr>
        <p:spPr bwMode="auto">
          <a:xfrm>
            <a:off x="7499350" y="2349629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3333FF"/>
                </a:solidFill>
              </a:rPr>
              <a:t>Mineral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201" y="1170083"/>
            <a:ext cx="2599158" cy="1665192"/>
            <a:chOff x="23201" y="1170083"/>
            <a:chExt cx="2599158" cy="16651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32" y="1170083"/>
              <a:ext cx="2534927" cy="163036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3201" y="2465943"/>
              <a:ext cx="25991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/>
                <a:t>http://blog.smartbear.com/devops/a-taste-of-salt-like-puppet-except-it-doesnt-suck/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2924032"/>
            <a:ext cx="2860063" cy="1799211"/>
            <a:chOff x="0" y="2924032"/>
            <a:chExt cx="2860063" cy="17992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8" y="2924032"/>
              <a:ext cx="2600325" cy="176212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4323133"/>
              <a:ext cx="28600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http://blog.cazloyd.com/wp-content/uploads/luxury_holidays_vietnam1.jpg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68399" y="4722572"/>
            <a:ext cx="2928461" cy="1981747"/>
            <a:chOff x="-68399" y="4722572"/>
            <a:chExt cx="2928461" cy="198174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95" y="4722572"/>
              <a:ext cx="2667000" cy="17145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-68399" y="6242654"/>
              <a:ext cx="29284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http://www.agricorner.com/wp-content/uploads/2014/04/Sugarcane.jpg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00462" y="5057154"/>
            <a:ext cx="5610225" cy="2095500"/>
            <a:chOff x="3700462" y="5057154"/>
            <a:chExt cx="5610225" cy="20955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462" y="5057154"/>
              <a:ext cx="5610225" cy="20955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518752" y="5159000"/>
              <a:ext cx="4572000" cy="261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100" dirty="0"/>
                <a:t>http://www.auroralights.org/userfiles/COALFORMATION.gif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72608" y="5080996"/>
            <a:ext cx="2657421" cy="1810805"/>
            <a:chOff x="2673771" y="5080940"/>
            <a:chExt cx="2657421" cy="181080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817" y="5080940"/>
              <a:ext cx="2619375" cy="174307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673771" y="6460858"/>
              <a:ext cx="265742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FFC000"/>
                  </a:solidFill>
                </a:rPr>
                <a:t>http://quiet-environmentalist.com/wp-content/uploads/2011/02/Dirty-Coal.jpg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5" grpId="0" autoUpdateAnimBg="0"/>
      <p:bldP spid="26666" grpId="0" autoUpdateAnimBg="0"/>
      <p:bldP spid="26667" grpId="0" autoUpdateAnimBg="0"/>
      <p:bldP spid="26668" grpId="0" autoUpdateAnimBg="0"/>
      <p:bldP spid="26669" grpId="0" autoUpdateAnimBg="0"/>
      <p:bldP spid="26670" grpId="0" autoUpdateAnimBg="0"/>
      <p:bldP spid="26671" grpId="0" autoUpdateAnimBg="0"/>
      <p:bldP spid="26672" grpId="0" autoUpdateAnimBg="0"/>
      <p:bldP spid="2667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296400" cy="457200"/>
          </a:xfrm>
        </p:spPr>
        <p:txBody>
          <a:bodyPr/>
          <a:lstStyle/>
          <a:p>
            <a:pPr eaLnBrk="1" hangingPunct="1"/>
            <a:r>
              <a:rPr lang="en-US" sz="2400" b="1" u="sng" dirty="0">
                <a:solidFill>
                  <a:schemeClr val="tx1"/>
                </a:solidFill>
              </a:rPr>
              <a:t>Mineral Formation Occurs from Two Types of Liquids - Magma</a:t>
            </a:r>
            <a:endParaRPr lang="en-US" altLang="en-US" sz="2400" b="1" u="sng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-10099" y="418641"/>
            <a:ext cx="9220200" cy="4708525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b="1" dirty="0"/>
              <a:t>Minerals can form from the cooling of </a:t>
            </a:r>
            <a:r>
              <a:rPr lang="en-US" b="1" u="sng" dirty="0"/>
              <a:t>magma</a:t>
            </a:r>
            <a:endParaRPr lang="en-US" dirty="0"/>
          </a:p>
          <a:p>
            <a:pPr lvl="2"/>
            <a:r>
              <a:rPr lang="en-US" b="1" u="sng" dirty="0"/>
              <a:t>Magma</a:t>
            </a:r>
            <a:r>
              <a:rPr lang="en-US" dirty="0"/>
              <a:t> is the </a:t>
            </a:r>
            <a:r>
              <a:rPr lang="en-US" u="sng" dirty="0">
                <a:solidFill>
                  <a:srgbClr val="3333FF"/>
                </a:solidFill>
              </a:rPr>
              <a:t>molten material found beneath Earth’s surface</a:t>
            </a:r>
            <a:endParaRPr lang="en-US" dirty="0">
              <a:solidFill>
                <a:srgbClr val="3333FF"/>
              </a:solidFill>
            </a:endParaRPr>
          </a:p>
          <a:p>
            <a:pPr lvl="2"/>
            <a:r>
              <a:rPr lang="en-US" dirty="0"/>
              <a:t>If the magma has more time to cool the atoms have time to arrange themselves, which results in a </a:t>
            </a:r>
            <a:r>
              <a:rPr lang="en-US" u="sng" dirty="0">
                <a:solidFill>
                  <a:srgbClr val="3333FF"/>
                </a:solidFill>
              </a:rPr>
              <a:t>larger </a:t>
            </a:r>
            <a:r>
              <a:rPr lang="en-US" dirty="0"/>
              <a:t>crystal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Magma cools slowly deep within the earth</a:t>
            </a:r>
          </a:p>
          <a:p>
            <a:pPr lvl="2"/>
            <a:r>
              <a:rPr lang="en-US" dirty="0"/>
              <a:t>If the magma cools off rapidly the crystals will be </a:t>
            </a:r>
            <a:r>
              <a:rPr lang="en-US" u="sng" dirty="0">
                <a:solidFill>
                  <a:srgbClr val="3333FF"/>
                </a:solidFill>
              </a:rPr>
              <a:t>smaller</a:t>
            </a:r>
            <a:r>
              <a:rPr lang="en-US" u="sng" dirty="0"/>
              <a:t>.</a:t>
            </a:r>
            <a:endParaRPr lang="en-US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Magma cools rapidly near earth’s surface or when </a:t>
            </a:r>
            <a:r>
              <a:rPr lang="en-US" u="sng" dirty="0">
                <a:solidFill>
                  <a:srgbClr val="3333FF"/>
                </a:solidFill>
              </a:rPr>
              <a:t>volcano erupts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>
                <a:solidFill>
                  <a:srgbClr val="FF5050"/>
                </a:solidFill>
              </a:rPr>
              <a:t>–rapid cooling if contacts air or water </a:t>
            </a:r>
          </a:p>
          <a:p>
            <a:pPr lvl="2" eaLnBrk="1" hangingPunct="1"/>
            <a:r>
              <a:rPr lang="en-US" altLang="en-US" dirty="0">
                <a:solidFill>
                  <a:srgbClr val="FF5050"/>
                </a:solidFill>
              </a:rPr>
              <a:t>Show granite vs. rhyolite for grain size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17410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310DB17-98D9-496E-A83E-CD527BA694CA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604FA8-9BD4-48F4-9BC0-877DD64ACBD8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pic>
        <p:nvPicPr>
          <p:cNvPr id="17415" name="Picture 7" descr="j028286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01321"/>
            <a:ext cx="25908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solidFill>
                  <a:schemeClr val="tx1"/>
                </a:solidFill>
              </a:rPr>
              <a:t>Minerals From Solution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407118"/>
            <a:ext cx="9144000" cy="3578225"/>
          </a:xfrm>
        </p:spPr>
        <p:txBody>
          <a:bodyPr/>
          <a:lstStyle/>
          <a:p>
            <a:pPr lvl="0">
              <a:buFont typeface="+mj-lt"/>
              <a:buAutoNum type="arabicPeriod" startAt="2"/>
            </a:pPr>
            <a:r>
              <a:rPr lang="en-US" sz="2200" b="1" dirty="0"/>
              <a:t>Minerals can also form from a </a:t>
            </a:r>
            <a:r>
              <a:rPr lang="en-US" sz="2200" b="1" u="sng" dirty="0"/>
              <a:t>supersaturated solution</a:t>
            </a:r>
            <a:endParaRPr lang="en-US" sz="2200" dirty="0"/>
          </a:p>
          <a:p>
            <a:pPr lvl="1">
              <a:buFont typeface="+mj-lt"/>
              <a:buAutoNum type="alphaLcPeriod"/>
            </a:pPr>
            <a:r>
              <a:rPr lang="en-US" sz="2200" dirty="0"/>
              <a:t>A certain amount of water can only dissolve so much of a solid before the water becomes saturated</a:t>
            </a:r>
          </a:p>
          <a:p>
            <a:pPr lvl="1">
              <a:buFont typeface="+mj-lt"/>
              <a:buAutoNum type="alphaLcPeriod"/>
            </a:pPr>
            <a:r>
              <a:rPr lang="en-US" sz="2200" dirty="0"/>
              <a:t>In nature, if a solution becomes </a:t>
            </a:r>
            <a:r>
              <a:rPr lang="en-US" sz="2200" b="1" dirty="0"/>
              <a:t>supersaturated</a:t>
            </a:r>
            <a:r>
              <a:rPr lang="en-US" sz="2200" dirty="0"/>
              <a:t>, or overfilled, mineral </a:t>
            </a:r>
            <a:r>
              <a:rPr lang="en-US" sz="2200" u="sng" dirty="0">
                <a:solidFill>
                  <a:srgbClr val="3333FF"/>
                </a:solidFill>
              </a:rPr>
              <a:t>crystals</a:t>
            </a:r>
            <a:r>
              <a:rPr lang="en-US" sz="2200" dirty="0">
                <a:solidFill>
                  <a:srgbClr val="3333FF"/>
                </a:solidFill>
              </a:rPr>
              <a:t> </a:t>
            </a:r>
            <a:r>
              <a:rPr lang="en-US" sz="2200" dirty="0"/>
              <a:t>begin to form. </a:t>
            </a:r>
            <a:r>
              <a:rPr lang="en-US" sz="2200" dirty="0">
                <a:solidFill>
                  <a:srgbClr val="FF5050"/>
                </a:solidFill>
              </a:rPr>
              <a:t>(AKA Precipitation = Solid “falls” out of solution) </a:t>
            </a:r>
          </a:p>
          <a:p>
            <a:pPr lvl="1">
              <a:buFont typeface="+mj-lt"/>
              <a:buAutoNum type="alphaLcPeriod"/>
            </a:pPr>
            <a:r>
              <a:rPr lang="en-US" sz="2200" b="1" u="sng" dirty="0"/>
              <a:t>Evaporation</a:t>
            </a:r>
            <a:r>
              <a:rPr lang="en-US" sz="2200" dirty="0"/>
              <a:t> can lead to supersaturated solutions, leaving mineral crystals behind.</a:t>
            </a:r>
          </a:p>
          <a:p>
            <a:pPr lvl="3"/>
            <a:r>
              <a:rPr lang="en-US" sz="2200" dirty="0"/>
              <a:t>This can occur along ocean coastlines and along salt lakes as water level decreases. </a:t>
            </a:r>
          </a:p>
          <a:p>
            <a:r>
              <a:rPr lang="en-US" sz="2200" dirty="0"/>
              <a:t> </a:t>
            </a:r>
          </a:p>
        </p:txBody>
      </p:sp>
      <p:sp>
        <p:nvSpPr>
          <p:cNvPr id="1843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121A58-8F23-4501-8866-2B644FC12C70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44AF60-5107-4917-B3B8-B3754B03714E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pic>
        <p:nvPicPr>
          <p:cNvPr id="1844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1"/>
          <a:stretch/>
        </p:blipFill>
        <p:spPr bwMode="auto">
          <a:xfrm>
            <a:off x="5638800" y="4876800"/>
            <a:ext cx="3265885" cy="16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69" y="4773688"/>
            <a:ext cx="1962944" cy="17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44936" y="3852928"/>
            <a:ext cx="2052200" cy="3005072"/>
            <a:chOff x="-44936" y="3852928"/>
            <a:chExt cx="2052200" cy="30050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1" y="3852928"/>
              <a:ext cx="1892986" cy="290888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-44936" y="6257836"/>
              <a:ext cx="20522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/>
                <a:t>http://lib.store.yahoo.net/lib/yhst-128337017012708/adovia-skin-care-dead-sea-salts.jpg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199" y="304800"/>
            <a:ext cx="9220199" cy="7889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</a:rPr>
              <a:t>Section 4.2 Mineral Identification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Tests Geologists Use</a:t>
            </a:r>
          </a:p>
        </p:txBody>
      </p:sp>
      <p:pic>
        <p:nvPicPr>
          <p:cNvPr id="27652" name="Picture 2" descr="http://www.mrgoodenough.com/wp-content/uploads/2011/10/MineralKitFall2011Ke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" t="14848" r="2609" b="3481"/>
          <a:stretch>
            <a:fillRect/>
          </a:stretch>
        </p:blipFill>
        <p:spPr bwMode="auto">
          <a:xfrm>
            <a:off x="6072107" y="1559979"/>
            <a:ext cx="306179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559979"/>
            <a:ext cx="63962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Question of the Day</a:t>
            </a:r>
            <a:r>
              <a:rPr lang="en-US" sz="2400" dirty="0"/>
              <a:t>:  Now that you’ve developed a means to differentiate minerals, how is it really done?</a:t>
            </a:r>
          </a:p>
          <a:p>
            <a:endParaRPr lang="en-US" sz="2400" dirty="0"/>
          </a:p>
          <a:p>
            <a:r>
              <a:rPr lang="en-US" sz="2400" b="1" dirty="0"/>
              <a:t>6 Main Tests to Identify Minerals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Color</a:t>
            </a:r>
            <a:endParaRPr lang="en-US" sz="2400" dirty="0">
              <a:effectLst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Luster</a:t>
            </a:r>
            <a:endParaRPr lang="en-US" sz="2400" dirty="0">
              <a:effectLst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Texture</a:t>
            </a:r>
            <a:endParaRPr lang="en-US" sz="2400" dirty="0">
              <a:effectLst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Streak</a:t>
            </a:r>
            <a:endParaRPr lang="en-US" sz="2400" dirty="0">
              <a:effectLst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Hardness</a:t>
            </a:r>
            <a:endParaRPr lang="en-US" sz="2400" dirty="0">
              <a:effectLst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Cleavage/Fracture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4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7086600" y="0"/>
            <a:ext cx="1905000" cy="457200"/>
          </a:xfrm>
        </p:spPr>
        <p:txBody>
          <a:bodyPr/>
          <a:lstStyle/>
          <a:p>
            <a:pPr eaLnBrk="1" hangingPunct="1"/>
            <a:r>
              <a:rPr lang="en-US" altLang="en-US" sz="4000" b="1" u="sng" dirty="0">
                <a:solidFill>
                  <a:schemeClr val="tx1"/>
                </a:solidFill>
              </a:rPr>
              <a:t>Color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3"/>
            <a:ext cx="8305800" cy="3201988"/>
          </a:xfrm>
        </p:spPr>
        <p:txBody>
          <a:bodyPr/>
          <a:lstStyle/>
          <a:p>
            <a:pPr lvl="1" eaLnBrk="1" hangingPunct="1"/>
            <a:r>
              <a:rPr lang="en-US" altLang="en-US" b="1" dirty="0"/>
              <a:t>Color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Sometimes varies due to </a:t>
            </a:r>
            <a:r>
              <a:rPr lang="en-US" u="sng" dirty="0">
                <a:solidFill>
                  <a:srgbClr val="3333FF"/>
                </a:solidFill>
              </a:rPr>
              <a:t>trace elements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dirty="0"/>
              <a:t>within an element</a:t>
            </a:r>
          </a:p>
          <a:p>
            <a:pPr marL="1828800" lvl="4" indent="0">
              <a:buNone/>
            </a:pPr>
            <a:r>
              <a:rPr lang="en-US" dirty="0"/>
              <a:t>Example.  Quartz comes in many colors –</a:t>
            </a:r>
            <a:r>
              <a:rPr lang="en-US" dirty="0">
                <a:solidFill>
                  <a:srgbClr val="3333FF"/>
                </a:solidFill>
              </a:rPr>
              <a:t> </a:t>
            </a:r>
          </a:p>
          <a:p>
            <a:pPr marL="1828800" lvl="4" indent="0">
              <a:buNone/>
            </a:pPr>
            <a:r>
              <a:rPr lang="en-US" sz="2000" dirty="0">
                <a:solidFill>
                  <a:srgbClr val="FF5050"/>
                </a:solidFill>
              </a:rPr>
              <a:t>Amethyst purple – Iron,  </a:t>
            </a:r>
          </a:p>
          <a:p>
            <a:pPr marL="1828800" lvl="4" indent="0">
              <a:buNone/>
            </a:pPr>
            <a:r>
              <a:rPr lang="en-US" sz="2000" dirty="0">
                <a:solidFill>
                  <a:srgbClr val="FF5050"/>
                </a:solidFill>
              </a:rPr>
              <a:t>Rose color – Titanium &amp; Manganese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Color is one of the </a:t>
            </a:r>
            <a:r>
              <a:rPr lang="en-US" b="1" dirty="0"/>
              <a:t>least reliable </a:t>
            </a:r>
            <a:r>
              <a:rPr lang="en-US" dirty="0"/>
              <a:t>methods to mineral identity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5050"/>
                </a:solidFill>
              </a:rPr>
              <a:t>Both sapphires &amp; rubies are made of corundum:  </a:t>
            </a:r>
            <a:r>
              <a:rPr lang="en-US" sz="2000" dirty="0">
                <a:solidFill>
                  <a:srgbClr val="FF5050"/>
                </a:solidFill>
              </a:rPr>
              <a:t>Sapphire blue - Iron &amp; Titanium,        Ruby - Chromium</a:t>
            </a:r>
            <a:endParaRPr lang="en-US" sz="2000" dirty="0">
              <a:solidFill>
                <a:srgbClr val="FF5050"/>
              </a:solidFill>
              <a:effectLst/>
            </a:endParaRPr>
          </a:p>
          <a:p>
            <a:r>
              <a:rPr lang="en-US" dirty="0"/>
              <a:t> </a:t>
            </a:r>
          </a:p>
        </p:txBody>
      </p:sp>
      <p:sp>
        <p:nvSpPr>
          <p:cNvPr id="2867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680EF3-2449-473F-B4C1-0A9E6BB0BB56}" type="datetime1">
              <a:rPr lang="en-US" altLang="en-US" smtClean="0"/>
              <a:pPr eaLnBrk="1" hangingPunct="1"/>
              <a:t>9/18/2017</a:t>
            </a:fld>
            <a:endParaRPr lang="en-US" altLang="en-US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ES Ch 4 Minerals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75B1A4-4ABA-4DD4-869E-A815C18CD9F5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pic>
        <p:nvPicPr>
          <p:cNvPr id="28679" name="Picture 4" descr="MilkyQuar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0" y="1898630"/>
            <a:ext cx="1413930" cy="134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5" descr="rsqm10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5" t="21118" r="17323" b="12215"/>
          <a:stretch/>
        </p:blipFill>
        <p:spPr bwMode="auto">
          <a:xfrm>
            <a:off x="76200" y="609600"/>
            <a:ext cx="1477091" cy="126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033491" y="4137535"/>
            <a:ext cx="3953817" cy="2381966"/>
            <a:chOff x="4953000" y="3611676"/>
            <a:chExt cx="4905375" cy="2766997"/>
          </a:xfrm>
        </p:grpSpPr>
        <p:grpSp>
          <p:nvGrpSpPr>
            <p:cNvPr id="4" name="Group 3"/>
            <p:cNvGrpSpPr/>
            <p:nvPr/>
          </p:nvGrpSpPr>
          <p:grpSpPr>
            <a:xfrm>
              <a:off x="4953000" y="3710227"/>
              <a:ext cx="3170285" cy="2212260"/>
              <a:chOff x="4953000" y="3710227"/>
              <a:chExt cx="3170285" cy="221226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53000" y="3710227"/>
                <a:ext cx="3170285" cy="1981428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4953000" y="5460822"/>
                <a:ext cx="317028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http://www.fieldgemology.org/images/FE15/Sapphire_ruby_zircon.jpg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077200" y="3611676"/>
              <a:ext cx="1781175" cy="2766997"/>
              <a:chOff x="8077200" y="3611676"/>
              <a:chExt cx="1781175" cy="276699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4825" y="3611676"/>
                <a:ext cx="1733550" cy="2284466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8077200" y="5609232"/>
                <a:ext cx="17811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dirty="0"/>
                  <a:t>http://media-cache-ec0.pinimg.com/236x/96/16/55/96165595e5d09542d755406c17dac2b5.jpg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0" y="4191000"/>
            <a:ext cx="4505899" cy="2294532"/>
            <a:chOff x="3464052" y="457200"/>
            <a:chExt cx="6109102" cy="3429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41"/>
            <a:stretch/>
          </p:blipFill>
          <p:spPr>
            <a:xfrm>
              <a:off x="3464052" y="457200"/>
              <a:ext cx="6109102" cy="3429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490142" y="3526831"/>
              <a:ext cx="527285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http://www.gemcuttingservice.com/Center-fusedQuartzColorChartA.JPG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3713</TotalTime>
  <Words>1941</Words>
  <Application>Microsoft Office PowerPoint</Application>
  <PresentationFormat>On-screen Show (4:3)</PresentationFormat>
  <Paragraphs>491</Paragraphs>
  <Slides>26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What is a Mineral? Sec 4.1</vt:lpstr>
      <vt:lpstr>The 5 Common Mineral Characteristics  Explained further</vt:lpstr>
      <vt:lpstr>Specific Composition</vt:lpstr>
      <vt:lpstr>Crystalline Structure</vt:lpstr>
      <vt:lpstr>Inorganic or Organic?</vt:lpstr>
      <vt:lpstr>Mineral Formation Occurs from Two Types of Liquids - Magma</vt:lpstr>
      <vt:lpstr>Minerals From Solution</vt:lpstr>
      <vt:lpstr>Section 4.2 Mineral Identification  Tests Geologists Use</vt:lpstr>
      <vt:lpstr>Color</vt:lpstr>
      <vt:lpstr>Luster</vt:lpstr>
      <vt:lpstr>Texture &amp; Streak</vt:lpstr>
      <vt:lpstr>Hardness</vt:lpstr>
      <vt:lpstr>PowerPoint Presentation</vt:lpstr>
      <vt:lpstr>TT #10 or Table 4-3 p 86 Mohs Hardness Scale</vt:lpstr>
      <vt:lpstr>Cleavage and Fracture</vt:lpstr>
      <vt:lpstr>Diagram – Cleavage in Multiple Directions</vt:lpstr>
      <vt:lpstr>Special Properties</vt:lpstr>
      <vt:lpstr>Mineral Groups/Classification</vt:lpstr>
      <vt:lpstr>Silicates</vt:lpstr>
      <vt:lpstr>Silicates &amp; Dark Colored Silicates</vt:lpstr>
      <vt:lpstr>Diagram – Chemical Composition of Silicates</vt:lpstr>
      <vt:lpstr>Light Colored Silicates</vt:lpstr>
      <vt:lpstr>Carbonates</vt:lpstr>
      <vt:lpstr>Fig 4-4 p. 81 Elements in Earth’s Crust</vt:lpstr>
      <vt:lpstr>Review &amp; Test Prep</vt:lpstr>
      <vt:lpstr>Review: Table 4-3 p 86 Mohs Hardness Scale</vt:lpstr>
    </vt:vector>
  </TitlesOfParts>
  <Company>PVCSD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4 - Minerals</dc:title>
  <dc:creator>Sue Kvach</dc:creator>
  <cp:lastModifiedBy>Administrator</cp:lastModifiedBy>
  <cp:revision>140</cp:revision>
  <cp:lastPrinted>2017-09-07T13:32:15Z</cp:lastPrinted>
  <dcterms:created xsi:type="dcterms:W3CDTF">2007-03-05T13:15:41Z</dcterms:created>
  <dcterms:modified xsi:type="dcterms:W3CDTF">2017-09-19T01:14:06Z</dcterms:modified>
</cp:coreProperties>
</file>