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85" r:id="rId2"/>
    <p:sldMasterId id="2147484552" r:id="rId3"/>
    <p:sldMasterId id="2147484848" r:id="rId4"/>
  </p:sldMasterIdLst>
  <p:notesMasterIdLst>
    <p:notesMasterId r:id="rId57"/>
  </p:notesMasterIdLst>
  <p:handoutMasterIdLst>
    <p:handoutMasterId r:id="rId58"/>
  </p:handoutMasterIdLst>
  <p:sldIdLst>
    <p:sldId id="276" r:id="rId5"/>
    <p:sldId id="304" r:id="rId6"/>
    <p:sldId id="306" r:id="rId7"/>
    <p:sldId id="305" r:id="rId8"/>
    <p:sldId id="280" r:id="rId9"/>
    <p:sldId id="355" r:id="rId10"/>
    <p:sldId id="281" r:id="rId11"/>
    <p:sldId id="314" r:id="rId12"/>
    <p:sldId id="332" r:id="rId13"/>
    <p:sldId id="334" r:id="rId14"/>
    <p:sldId id="357" r:id="rId15"/>
    <p:sldId id="358" r:id="rId16"/>
    <p:sldId id="354" r:id="rId17"/>
    <p:sldId id="348" r:id="rId18"/>
    <p:sldId id="323" r:id="rId19"/>
    <p:sldId id="339" r:id="rId20"/>
    <p:sldId id="319" r:id="rId21"/>
    <p:sldId id="356" r:id="rId22"/>
    <p:sldId id="279" r:id="rId23"/>
    <p:sldId id="282" r:id="rId24"/>
    <p:sldId id="309" r:id="rId25"/>
    <p:sldId id="283" r:id="rId26"/>
    <p:sldId id="284" r:id="rId27"/>
    <p:sldId id="285" r:id="rId28"/>
    <p:sldId id="286" r:id="rId29"/>
    <p:sldId id="288" r:id="rId30"/>
    <p:sldId id="290" r:id="rId31"/>
    <p:sldId id="291" r:id="rId32"/>
    <p:sldId id="257" r:id="rId33"/>
    <p:sldId id="258" r:id="rId34"/>
    <p:sldId id="307" r:id="rId35"/>
    <p:sldId id="264" r:id="rId36"/>
    <p:sldId id="267" r:id="rId37"/>
    <p:sldId id="270" r:id="rId38"/>
    <p:sldId id="271" r:id="rId39"/>
    <p:sldId id="273" r:id="rId40"/>
    <p:sldId id="350" r:id="rId41"/>
    <p:sldId id="351" r:id="rId42"/>
    <p:sldId id="313" r:id="rId43"/>
    <p:sldId id="311" r:id="rId44"/>
    <p:sldId id="296" r:id="rId45"/>
    <p:sldId id="300" r:id="rId46"/>
    <p:sldId id="303" r:id="rId47"/>
    <p:sldId id="312" r:id="rId48"/>
    <p:sldId id="329" r:id="rId49"/>
    <p:sldId id="330" r:id="rId50"/>
    <p:sldId id="342" r:id="rId51"/>
    <p:sldId id="343" r:id="rId52"/>
    <p:sldId id="344" r:id="rId53"/>
    <p:sldId id="345" r:id="rId54"/>
    <p:sldId id="292" r:id="rId55"/>
    <p:sldId id="259" r:id="rId5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80F"/>
    <a:srgbClr val="FFCC66"/>
    <a:srgbClr val="CC66FF"/>
    <a:srgbClr val="00DED9"/>
    <a:srgbClr val="00BCB8"/>
    <a:srgbClr val="419ABD"/>
    <a:srgbClr val="4F88AF"/>
    <a:srgbClr val="8A6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7122" autoAdjust="0"/>
  </p:normalViewPr>
  <p:slideViewPr>
    <p:cSldViewPr>
      <p:cViewPr varScale="1">
        <p:scale>
          <a:sx n="106" d="100"/>
          <a:sy n="106" d="100"/>
        </p:scale>
        <p:origin x="-924" y="-90"/>
      </p:cViewPr>
      <p:guideLst>
        <p:guide orient="horz" pos="2160"/>
        <p:guide pos="2880"/>
      </p:guideLst>
    </p:cSldViewPr>
  </p:slideViewPr>
  <p:outlineViewPr>
    <p:cViewPr>
      <p:scale>
        <a:sx n="33" d="100"/>
        <a:sy n="33" d="100"/>
      </p:scale>
      <p:origin x="0" y="-296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60" cy="472152"/>
          </a:xfrm>
          <a:prstGeom prst="rect">
            <a:avLst/>
          </a:prstGeom>
        </p:spPr>
        <p:txBody>
          <a:bodyPr vert="horz" lIns="94229" tIns="47114" rIns="94229" bIns="47114" rtlCol="0"/>
          <a:lstStyle>
            <a:lvl1pPr algn="l">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4023215" y="0"/>
            <a:ext cx="3078060" cy="472152"/>
          </a:xfrm>
          <a:prstGeom prst="rect">
            <a:avLst/>
          </a:prstGeom>
        </p:spPr>
        <p:txBody>
          <a:bodyPr vert="horz" lIns="94229" tIns="47114" rIns="94229" bIns="47114" rtlCol="0"/>
          <a:lstStyle>
            <a:lvl1pPr algn="r">
              <a:defRPr sz="1200">
                <a:cs typeface="Arial" panose="020B0604020202020204" pitchFamily="34" charset="0"/>
              </a:defRPr>
            </a:lvl1pPr>
          </a:lstStyle>
          <a:p>
            <a:pPr>
              <a:defRPr/>
            </a:pPr>
            <a:fld id="{1991CF9E-E5CB-42CF-BC20-3C9D252E6F5A}" type="datetime1">
              <a:rPr lang="en-US"/>
              <a:pPr>
                <a:defRPr/>
              </a:pPr>
              <a:t>10/26/2017</a:t>
            </a:fld>
            <a:endParaRPr lang="en-US"/>
          </a:p>
        </p:txBody>
      </p:sp>
      <p:sp>
        <p:nvSpPr>
          <p:cNvPr id="4" name="Footer Placeholder 3"/>
          <p:cNvSpPr>
            <a:spLocks noGrp="1"/>
          </p:cNvSpPr>
          <p:nvPr>
            <p:ph type="ftr" sz="quarter" idx="2"/>
          </p:nvPr>
        </p:nvSpPr>
        <p:spPr>
          <a:xfrm>
            <a:off x="0" y="8916325"/>
            <a:ext cx="3078060" cy="472151"/>
          </a:xfrm>
          <a:prstGeom prst="rect">
            <a:avLst/>
          </a:prstGeom>
        </p:spPr>
        <p:txBody>
          <a:bodyPr vert="horz" lIns="94229" tIns="47114" rIns="94229" bIns="47114" rtlCol="0" anchor="b"/>
          <a:lstStyle>
            <a:lvl1pPr algn="l">
              <a:defRPr sz="1200">
                <a:cs typeface="Arial" panose="020B0604020202020204" pitchFamily="34" charset="0"/>
              </a:defRPr>
            </a:lvl1pPr>
          </a:lstStyle>
          <a:p>
            <a:pPr>
              <a:defRPr/>
            </a:pPr>
            <a:r>
              <a:rPr lang="en-US"/>
              <a:t>Geologic Time &amp; Fossils</a:t>
            </a:r>
          </a:p>
        </p:txBody>
      </p:sp>
      <p:sp>
        <p:nvSpPr>
          <p:cNvPr id="5" name="Slide Number Placeholder 4"/>
          <p:cNvSpPr>
            <a:spLocks noGrp="1"/>
          </p:cNvSpPr>
          <p:nvPr>
            <p:ph type="sldNum" sz="quarter" idx="3"/>
          </p:nvPr>
        </p:nvSpPr>
        <p:spPr>
          <a:xfrm>
            <a:off x="4023215" y="8916325"/>
            <a:ext cx="3078060" cy="472151"/>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807AF435-390A-484E-AACA-F11B576D8CE7}" type="slidenum">
              <a:rPr lang="en-US" altLang="en-US"/>
              <a:pPr>
                <a:defRPr/>
              </a:pPr>
              <a:t>‹#›</a:t>
            </a:fld>
            <a:endParaRPr lang="en-US" altLang="en-US"/>
          </a:p>
        </p:txBody>
      </p:sp>
    </p:spTree>
    <p:extLst>
      <p:ext uri="{BB962C8B-B14F-4D97-AF65-F5344CB8AC3E}">
        <p14:creationId xmlns:p14="http://schemas.microsoft.com/office/powerpoint/2010/main" val="32300783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8060" cy="4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3315" name="Rectangle 3"/>
          <p:cNvSpPr>
            <a:spLocks noGrp="1" noChangeArrowheads="1"/>
          </p:cNvSpPr>
          <p:nvPr>
            <p:ph type="dt" idx="1"/>
          </p:nvPr>
        </p:nvSpPr>
        <p:spPr bwMode="auto">
          <a:xfrm>
            <a:off x="4023215" y="0"/>
            <a:ext cx="3078060" cy="4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54A5D3BE-C54E-4F6C-9461-24F3465228E6}" type="datetime1">
              <a:rPr lang="en-US" altLang="en-US"/>
              <a:pPr>
                <a:defRPr/>
              </a:pPr>
              <a:t>10/26/2017</a:t>
            </a:fld>
            <a:endParaRPr lang="en-US" altLang="en-US"/>
          </a:p>
        </p:txBody>
      </p:sp>
      <p:sp>
        <p:nvSpPr>
          <p:cNvPr id="9523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67" y="4459212"/>
            <a:ext cx="5682941" cy="422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318" name="Rectangle 6"/>
          <p:cNvSpPr>
            <a:spLocks noGrp="1" noChangeArrowheads="1"/>
          </p:cNvSpPr>
          <p:nvPr>
            <p:ph type="ftr" sz="quarter" idx="4"/>
          </p:nvPr>
        </p:nvSpPr>
        <p:spPr bwMode="auto">
          <a:xfrm>
            <a:off x="0" y="8916324"/>
            <a:ext cx="3078060" cy="4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r>
              <a:rPr lang="en-US" altLang="en-US"/>
              <a:t>Geologic Time &amp; Fossils</a:t>
            </a:r>
          </a:p>
        </p:txBody>
      </p:sp>
      <p:sp>
        <p:nvSpPr>
          <p:cNvPr id="13319" name="Rectangle 7"/>
          <p:cNvSpPr>
            <a:spLocks noGrp="1" noChangeArrowheads="1"/>
          </p:cNvSpPr>
          <p:nvPr>
            <p:ph type="sldNum" sz="quarter" idx="5"/>
          </p:nvPr>
        </p:nvSpPr>
        <p:spPr bwMode="auto">
          <a:xfrm>
            <a:off x="4023215" y="8916324"/>
            <a:ext cx="3078060" cy="4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a:latin typeface="Arial" pitchFamily="34" charset="0"/>
              </a:defRPr>
            </a:lvl1pPr>
          </a:lstStyle>
          <a:p>
            <a:pPr>
              <a:defRPr/>
            </a:pPr>
            <a:fld id="{ED99518E-2E54-4E1C-B841-2E864F91E897}" type="slidenum">
              <a:rPr lang="en-US" altLang="en-US"/>
              <a:pPr>
                <a:defRPr/>
              </a:pPr>
              <a:t>‹#›</a:t>
            </a:fld>
            <a:endParaRPr lang="en-US" altLang="en-US"/>
          </a:p>
        </p:txBody>
      </p:sp>
    </p:spTree>
    <p:extLst>
      <p:ext uri="{BB962C8B-B14F-4D97-AF65-F5344CB8AC3E}">
        <p14:creationId xmlns:p14="http://schemas.microsoft.com/office/powerpoint/2010/main" val="127569280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pPr eaLnBrk="1" hangingPunct="1"/>
            <a:endParaRPr lang="en-US" altLang="en-US" smtClean="0"/>
          </a:p>
        </p:txBody>
      </p:sp>
      <p:sp>
        <p:nvSpPr>
          <p:cNvPr id="96260" name="Slide Number Placeholder 3"/>
          <p:cNvSpPr>
            <a:spLocks noGrp="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D2C29EAF-BC2E-45DD-A055-1ED34D533EEE}" type="slidenum">
              <a:rPr lang="en-US" altLang="en-US" smtClean="0">
                <a:latin typeface="Arial" pitchFamily="34" charset="0"/>
              </a:rPr>
              <a:pPr/>
              <a:t>1</a:t>
            </a:fld>
            <a:endParaRPr lang="en-US" altLang="en-US" smtClean="0">
              <a:latin typeface="Arial" pitchFamily="34" charset="0"/>
            </a:endParaRPr>
          </a:p>
        </p:txBody>
      </p:sp>
      <p:sp>
        <p:nvSpPr>
          <p:cNvPr id="96261" name="Footer Placeholder 5"/>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273621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3731F6C5-816C-4CFA-BE7B-626566E58B3F}" type="slidenum">
              <a:rPr lang="en-US" altLang="en-US" smtClean="0">
                <a:latin typeface="Arial" pitchFamily="34" charset="0"/>
              </a:rPr>
              <a:pPr/>
              <a:t>35</a:t>
            </a:fld>
            <a:endParaRPr lang="en-US" altLang="en-US"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
        <p:nvSpPr>
          <p:cNvPr id="103429"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59894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3C9B486A-B9F4-419C-B92E-EF3D30E5DF42}" type="slidenum">
              <a:rPr lang="en-US" altLang="en-US" smtClean="0">
                <a:latin typeface="Arial" pitchFamily="34" charset="0"/>
              </a:rPr>
              <a:pPr/>
              <a:t>36</a:t>
            </a:fld>
            <a:endParaRPr lang="en-US" alt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smtClean="0"/>
          </a:p>
        </p:txBody>
      </p:sp>
      <p:sp>
        <p:nvSpPr>
          <p:cNvPr id="104453"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297102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2B7BBCC7-495F-41A4-8059-52A42BB5444F}" type="slidenum">
              <a:rPr lang="en-US" altLang="en-US" smtClean="0">
                <a:latin typeface="Arial" pitchFamily="34" charset="0"/>
              </a:rPr>
              <a:pPr/>
              <a:t>39</a:t>
            </a:fld>
            <a:endParaRPr lang="en-US" altLang="en-US"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
        <p:nvSpPr>
          <p:cNvPr id="111621"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357634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64B5D27F-A522-41F6-B7A1-26631560B29A}" type="slidenum">
              <a:rPr lang="en-US" altLang="en-US" smtClean="0">
                <a:solidFill>
                  <a:srgbClr val="000000"/>
                </a:solidFill>
                <a:latin typeface="Arial" pitchFamily="34" charset="0"/>
              </a:rPr>
              <a:pPr/>
              <a:t>45</a:t>
            </a:fld>
            <a:endParaRPr lang="en-US" altLang="en-US" smtClean="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0143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7D5CE981-2F52-4E7D-BFC0-83FB434F8513}" type="slidenum">
              <a:rPr lang="en-US" altLang="en-US" smtClean="0">
                <a:solidFill>
                  <a:srgbClr val="000000"/>
                </a:solidFill>
                <a:latin typeface="Arial" pitchFamily="34" charset="0"/>
              </a:rPr>
              <a:pPr/>
              <a:t>46</a:t>
            </a:fld>
            <a:endParaRPr lang="en-US" altLang="en-US" smtClean="0">
              <a:solidFill>
                <a:srgbClr val="000000"/>
              </a:solidFill>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5895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C0550CF5-AFB2-4068-B375-B071AF3C985D}" type="slidenum">
              <a:rPr lang="en-US" altLang="en-US" smtClean="0">
                <a:latin typeface="Arial" pitchFamily="34" charset="0"/>
              </a:rPr>
              <a:pPr/>
              <a:t>52</a:t>
            </a:fld>
            <a:endParaRPr lang="en-US" alt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smtClean="0"/>
          </a:p>
        </p:txBody>
      </p:sp>
      <p:sp>
        <p:nvSpPr>
          <p:cNvPr id="110597"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159240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312738" y="385763"/>
            <a:ext cx="4370387" cy="3279775"/>
          </a:xfrm>
          <a:ln/>
        </p:spPr>
      </p:sp>
      <p:sp>
        <p:nvSpPr>
          <p:cNvPr id="106499" name="Rectangle 3"/>
          <p:cNvSpPr>
            <a:spLocks noGrp="1" noChangeArrowheads="1"/>
          </p:cNvSpPr>
          <p:nvPr>
            <p:ph type="body" idx="1"/>
          </p:nvPr>
        </p:nvSpPr>
        <p:spPr>
          <a:xfrm>
            <a:off x="248599" y="3739443"/>
            <a:ext cx="4951556" cy="8240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Radioactive elements are also used in diagnostic medical procedures. The release of the radioactive decay is monitored by sophisticated instruments and assists in the diagnosis of diseases such as cancer and kidney failure. Radiation can also be used as a treatment. (Cancer patients receive radiation to kill the cancer cells, and hyperthyroid patients receive radioactive iodine to reduce the activity of the thyroid gland.)</a:t>
            </a:r>
          </a:p>
          <a:p>
            <a:endParaRPr lang="en-US" altLang="en-US" smtClean="0"/>
          </a:p>
          <a:p>
            <a:pPr>
              <a:spcBef>
                <a:spcPct val="25000"/>
              </a:spcBef>
            </a:pPr>
            <a:r>
              <a:rPr lang="en-US" altLang="en-US" sz="1300" i="1" smtClean="0"/>
              <a:t>Medical Diagnosis</a:t>
            </a:r>
            <a:endParaRPr lang="en-US" altLang="en-US" sz="1400" smtClean="0"/>
          </a:p>
          <a:p>
            <a:pPr lvl="1">
              <a:spcBef>
                <a:spcPct val="25000"/>
              </a:spcBef>
            </a:pPr>
            <a:r>
              <a:rPr lang="en-US" altLang="en-US" sz="1300" smtClean="0"/>
              <a:t>Radioactive tracers used for diagnosis, through sophisticated imaging instruments such as PET scans</a:t>
            </a:r>
            <a:endParaRPr lang="en-US" altLang="en-US" sz="1400" smtClean="0"/>
          </a:p>
          <a:p>
            <a:pPr lvl="2">
              <a:spcBef>
                <a:spcPct val="25000"/>
              </a:spcBef>
            </a:pPr>
            <a:r>
              <a:rPr lang="en-US" altLang="en-US" sz="1400" smtClean="0"/>
              <a:t>“Hot spot” below is area of throat cancer</a:t>
            </a:r>
          </a:p>
          <a:p>
            <a:endParaRPr lang="en-US" altLang="en-US" smtClean="0"/>
          </a:p>
        </p:txBody>
      </p:sp>
    </p:spTree>
    <p:extLst>
      <p:ext uri="{BB962C8B-B14F-4D97-AF65-F5344CB8AC3E}">
        <p14:creationId xmlns:p14="http://schemas.microsoft.com/office/powerpoint/2010/main" val="363439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8BA75B0D-BEED-42CB-9337-68A68B7A4314}" type="slidenum">
              <a:rPr lang="en-US" altLang="en-US" smtClean="0">
                <a:solidFill>
                  <a:srgbClr val="000000"/>
                </a:solidFill>
                <a:latin typeface="Arial" pitchFamily="34" charset="0"/>
              </a:rPr>
              <a:pPr/>
              <a:t>20</a:t>
            </a:fld>
            <a:endParaRPr lang="en-US" altLang="en-US" smtClean="0">
              <a:solidFill>
                <a:srgbClr val="000000"/>
              </a:solidFill>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
        <p:nvSpPr>
          <p:cNvPr id="105477"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124876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0C0C078-8AED-4A38-9AF6-828F971AED61}" type="slidenum">
              <a:rPr lang="en-US" altLang="en-US" smtClean="0">
                <a:latin typeface="Arial" pitchFamily="34" charset="0"/>
              </a:rPr>
              <a:pPr/>
              <a:t>29</a:t>
            </a:fld>
            <a:endParaRPr lang="en-US" altLang="en-US"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
        <p:nvSpPr>
          <p:cNvPr id="97285"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180354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93536744-231E-4C69-A948-D6CFEF974682}" type="slidenum">
              <a:rPr lang="en-US" altLang="en-US" smtClean="0">
                <a:latin typeface="Arial" pitchFamily="34" charset="0"/>
              </a:rPr>
              <a:pPr/>
              <a:t>30</a:t>
            </a:fld>
            <a:endParaRPr lang="en-US" altLang="en-US"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
        <p:nvSpPr>
          <p:cNvPr id="98309"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270906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86685765-6711-4427-BD9D-AE81407BDFEB}" type="slidenum">
              <a:rPr lang="en-US" altLang="en-US" smtClean="0">
                <a:latin typeface="Arial" pitchFamily="34" charset="0"/>
              </a:rPr>
              <a:pPr/>
              <a:t>31</a:t>
            </a:fld>
            <a:endParaRPr lang="en-US" alt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
        <p:nvSpPr>
          <p:cNvPr id="99333"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392600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2D7B435-249A-4782-8BEB-6B3D1688EF5A}" type="slidenum">
              <a:rPr lang="en-US" altLang="en-US" smtClean="0">
                <a:latin typeface="Arial" pitchFamily="34" charset="0"/>
              </a:rPr>
              <a:pPr/>
              <a:t>32</a:t>
            </a:fld>
            <a:endParaRPr lang="en-US" alt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p>
        </p:txBody>
      </p:sp>
      <p:sp>
        <p:nvSpPr>
          <p:cNvPr id="100357"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64281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E0D37C76-A371-4C2D-9CE8-CD8CDC062CD9}" type="slidenum">
              <a:rPr lang="en-US" altLang="en-US" smtClean="0">
                <a:latin typeface="Arial" pitchFamily="34" charset="0"/>
              </a:rPr>
              <a:pPr/>
              <a:t>33</a:t>
            </a:fld>
            <a:endParaRPr lang="en-US" alt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
        <p:nvSpPr>
          <p:cNvPr id="101381"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299638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D992AE32-FA2D-4963-8932-4E2D4B4FEABE}" type="slidenum">
              <a:rPr lang="en-US" altLang="en-US" smtClean="0">
                <a:latin typeface="Arial" pitchFamily="34" charset="0"/>
              </a:rPr>
              <a:pPr/>
              <a:t>34</a:t>
            </a:fld>
            <a:endParaRPr lang="en-US" alt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p>
        </p:txBody>
      </p:sp>
      <p:sp>
        <p:nvSpPr>
          <p:cNvPr id="102405" name="Footer Placeholder 2"/>
          <p:cNvSpPr>
            <a:spLocks noGrp="1"/>
          </p:cNvSpPr>
          <p:nvPr>
            <p:ph type="ftr" sz="quarter" idx="4"/>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latin typeface="Arial" pitchFamily="34" charset="0"/>
              </a:rPr>
              <a:t>Geologic Time &amp; Fossils</a:t>
            </a:r>
          </a:p>
        </p:txBody>
      </p:sp>
    </p:spTree>
    <p:extLst>
      <p:ext uri="{BB962C8B-B14F-4D97-AF65-F5344CB8AC3E}">
        <p14:creationId xmlns:p14="http://schemas.microsoft.com/office/powerpoint/2010/main" val="51908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49191"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9192"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fld id="{F0B07EBD-BFD9-42D9-A623-53A33BA4E4E1}" type="datetime1">
              <a:rPr lang="en-US" altLang="en-US"/>
              <a:pPr>
                <a:defRPr/>
              </a:pPr>
              <a:t>10/26/2017</a:t>
            </a:fld>
            <a:endParaRPr lang="en-US" altLang="en-US"/>
          </a:p>
        </p:txBody>
      </p:sp>
      <p:sp>
        <p:nvSpPr>
          <p:cNvPr id="40" name="Rectangle 38"/>
          <p:cNvSpPr>
            <a:spLocks noGrp="1" noChangeArrowheads="1"/>
          </p:cNvSpPr>
          <p:nvPr>
            <p:ph type="ftr" sz="quarter" idx="11"/>
          </p:nvPr>
        </p:nvSpPr>
        <p:spPr/>
        <p:txBody>
          <a:bodyPr/>
          <a:lstStyle>
            <a:lvl1pPr>
              <a:defRPr/>
            </a:lvl1pPr>
          </a:lstStyle>
          <a:p>
            <a:pPr>
              <a:defRPr/>
            </a:pPr>
            <a:r>
              <a:rPr lang="en-US" altLang="en-US"/>
              <a:t>Geologic Time &amp; Fossils</a:t>
            </a:r>
          </a:p>
        </p:txBody>
      </p:sp>
      <p:sp>
        <p:nvSpPr>
          <p:cNvPr id="41" name="Rectangle 41"/>
          <p:cNvSpPr>
            <a:spLocks noGrp="1" noChangeArrowheads="1"/>
          </p:cNvSpPr>
          <p:nvPr>
            <p:ph type="sldNum" sz="quarter" idx="12"/>
          </p:nvPr>
        </p:nvSpPr>
        <p:spPr/>
        <p:txBody>
          <a:bodyPr/>
          <a:lstStyle>
            <a:lvl1pPr>
              <a:defRPr/>
            </a:lvl1pPr>
          </a:lstStyle>
          <a:p>
            <a:pPr>
              <a:defRPr/>
            </a:pPr>
            <a:fld id="{09DCC7F5-0428-453C-BE42-AAE7B7897894}" type="slidenum">
              <a:rPr lang="en-US" altLang="en-US"/>
              <a:pPr>
                <a:defRPr/>
              </a:pPr>
              <a:t>‹#›</a:t>
            </a:fld>
            <a:endParaRPr lang="en-US" altLang="en-US"/>
          </a:p>
        </p:txBody>
      </p:sp>
    </p:spTree>
    <p:extLst>
      <p:ext uri="{BB962C8B-B14F-4D97-AF65-F5344CB8AC3E}">
        <p14:creationId xmlns:p14="http://schemas.microsoft.com/office/powerpoint/2010/main" val="42247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fld id="{415C220E-83D1-4C14-A4EC-FD9B34D3EE52}" type="datetime1">
              <a:rPr lang="en-US" altLang="en-US"/>
              <a:pPr>
                <a:defRPr/>
              </a:pPr>
              <a:t>10/26/2017</a:t>
            </a:fld>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6" name="Rectangle 41"/>
          <p:cNvSpPr>
            <a:spLocks noGrp="1" noChangeArrowheads="1"/>
          </p:cNvSpPr>
          <p:nvPr>
            <p:ph type="sldNum" sz="quarter" idx="12"/>
          </p:nvPr>
        </p:nvSpPr>
        <p:spPr>
          <a:ln/>
        </p:spPr>
        <p:txBody>
          <a:bodyPr/>
          <a:lstStyle>
            <a:lvl1pPr>
              <a:defRPr/>
            </a:lvl1pPr>
          </a:lstStyle>
          <a:p>
            <a:pPr>
              <a:defRPr/>
            </a:pPr>
            <a:fld id="{E90E4BAD-3E96-4B91-9A83-229C1AEB738E}" type="slidenum">
              <a:rPr lang="en-US" altLang="en-US"/>
              <a:pPr>
                <a:defRPr/>
              </a:pPr>
              <a:t>‹#›</a:t>
            </a:fld>
            <a:endParaRPr lang="en-US" altLang="en-US"/>
          </a:p>
        </p:txBody>
      </p:sp>
    </p:spTree>
    <p:extLst>
      <p:ext uri="{BB962C8B-B14F-4D97-AF65-F5344CB8AC3E}">
        <p14:creationId xmlns:p14="http://schemas.microsoft.com/office/powerpoint/2010/main" val="252069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fld id="{ECCAAFA9-32FE-47A4-9468-0A55F8E28734}" type="datetime1">
              <a:rPr lang="en-US" altLang="en-US"/>
              <a:pPr>
                <a:defRPr/>
              </a:pPr>
              <a:t>10/26/2017</a:t>
            </a:fld>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6" name="Rectangle 41"/>
          <p:cNvSpPr>
            <a:spLocks noGrp="1" noChangeArrowheads="1"/>
          </p:cNvSpPr>
          <p:nvPr>
            <p:ph type="sldNum" sz="quarter" idx="12"/>
          </p:nvPr>
        </p:nvSpPr>
        <p:spPr>
          <a:ln/>
        </p:spPr>
        <p:txBody>
          <a:bodyPr/>
          <a:lstStyle>
            <a:lvl1pPr>
              <a:defRPr/>
            </a:lvl1pPr>
          </a:lstStyle>
          <a:p>
            <a:pPr>
              <a:defRPr/>
            </a:pPr>
            <a:fld id="{95DDF721-C2CF-47BB-8F4D-44E7B7B57504}" type="slidenum">
              <a:rPr lang="en-US" altLang="en-US"/>
              <a:pPr>
                <a:defRPr/>
              </a:pPr>
              <a:t>‹#›</a:t>
            </a:fld>
            <a:endParaRPr lang="en-US" altLang="en-US"/>
          </a:p>
        </p:txBody>
      </p:sp>
    </p:spTree>
    <p:extLst>
      <p:ext uri="{BB962C8B-B14F-4D97-AF65-F5344CB8AC3E}">
        <p14:creationId xmlns:p14="http://schemas.microsoft.com/office/powerpoint/2010/main" val="81961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fld id="{C81D0DFE-2AE6-4052-B39C-FB28B8300026}" type="datetime1">
              <a:rPr lang="en-US" altLang="en-US"/>
              <a:pPr>
                <a:defRPr/>
              </a:pPr>
              <a:t>10/26/2017</a:t>
            </a:fld>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7" name="Rectangle 41"/>
          <p:cNvSpPr>
            <a:spLocks noGrp="1" noChangeArrowheads="1"/>
          </p:cNvSpPr>
          <p:nvPr>
            <p:ph type="sldNum" sz="quarter" idx="12"/>
          </p:nvPr>
        </p:nvSpPr>
        <p:spPr>
          <a:ln/>
        </p:spPr>
        <p:txBody>
          <a:bodyPr/>
          <a:lstStyle>
            <a:lvl1pPr>
              <a:defRPr/>
            </a:lvl1pPr>
          </a:lstStyle>
          <a:p>
            <a:pPr>
              <a:defRPr/>
            </a:pPr>
            <a:fld id="{570825C4-1895-4C5E-8ABD-743557FD1DC0}" type="slidenum">
              <a:rPr lang="en-US" altLang="en-US"/>
              <a:pPr>
                <a:defRPr/>
              </a:pPr>
              <a:t>‹#›</a:t>
            </a:fld>
            <a:endParaRPr lang="en-US" altLang="en-US"/>
          </a:p>
        </p:txBody>
      </p:sp>
    </p:spTree>
    <p:extLst>
      <p:ext uri="{BB962C8B-B14F-4D97-AF65-F5344CB8AC3E}">
        <p14:creationId xmlns:p14="http://schemas.microsoft.com/office/powerpoint/2010/main" val="297462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9"/>
          <p:cNvSpPr>
            <a:spLocks noGrp="1" noChangeArrowheads="1"/>
          </p:cNvSpPr>
          <p:nvPr>
            <p:ph type="dt" sz="half" idx="10"/>
          </p:nvPr>
        </p:nvSpPr>
        <p:spPr>
          <a:ln/>
        </p:spPr>
        <p:txBody>
          <a:bodyPr/>
          <a:lstStyle>
            <a:lvl1pPr>
              <a:defRPr/>
            </a:lvl1pPr>
          </a:lstStyle>
          <a:p>
            <a:pPr>
              <a:defRPr/>
            </a:pPr>
            <a:fld id="{0322726E-D106-4974-A955-6A527B0145D3}" type="datetime1">
              <a:rPr lang="en-US" altLang="en-US"/>
              <a:pPr>
                <a:defRPr/>
              </a:pPr>
              <a:t>10/26/2017</a:t>
            </a:fld>
            <a:endParaRPr lang="en-US" altLang="en-US"/>
          </a:p>
        </p:txBody>
      </p:sp>
      <p:sp>
        <p:nvSpPr>
          <p:cNvPr id="7"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8" name="Rectangle 41"/>
          <p:cNvSpPr>
            <a:spLocks noGrp="1" noChangeArrowheads="1"/>
          </p:cNvSpPr>
          <p:nvPr>
            <p:ph type="sldNum" sz="quarter" idx="12"/>
          </p:nvPr>
        </p:nvSpPr>
        <p:spPr>
          <a:ln/>
        </p:spPr>
        <p:txBody>
          <a:bodyPr/>
          <a:lstStyle>
            <a:lvl1pPr>
              <a:defRPr/>
            </a:lvl1pPr>
          </a:lstStyle>
          <a:p>
            <a:pPr>
              <a:defRPr/>
            </a:pPr>
            <a:fld id="{6CB4C46F-8DB4-4833-802F-15D6A56EB4A4}" type="slidenum">
              <a:rPr lang="en-US" altLang="en-US"/>
              <a:pPr>
                <a:defRPr/>
              </a:pPr>
              <a:t>‹#›</a:t>
            </a:fld>
            <a:endParaRPr lang="en-US" altLang="en-US"/>
          </a:p>
        </p:txBody>
      </p:sp>
    </p:spTree>
    <p:extLst>
      <p:ext uri="{BB962C8B-B14F-4D97-AF65-F5344CB8AC3E}">
        <p14:creationId xmlns:p14="http://schemas.microsoft.com/office/powerpoint/2010/main" val="222069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fld id="{3F39F60F-7D5E-45A7-A2A8-B2B36A833239}" type="datetime1">
              <a:rPr lang="en-US" altLang="en-US"/>
              <a:pPr>
                <a:defRPr/>
              </a:pPr>
              <a:t>10/26/2017</a:t>
            </a:fld>
            <a:endParaRPr lang="en-US" altLang="en-US"/>
          </a:p>
        </p:txBody>
      </p:sp>
      <p:sp>
        <p:nvSpPr>
          <p:cNvPr id="4"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5" name="Rectangle 41"/>
          <p:cNvSpPr>
            <a:spLocks noGrp="1" noChangeArrowheads="1"/>
          </p:cNvSpPr>
          <p:nvPr>
            <p:ph type="sldNum" sz="quarter" idx="12"/>
          </p:nvPr>
        </p:nvSpPr>
        <p:spPr>
          <a:ln/>
        </p:spPr>
        <p:txBody>
          <a:bodyPr/>
          <a:lstStyle>
            <a:lvl1pPr>
              <a:defRPr/>
            </a:lvl1pPr>
          </a:lstStyle>
          <a:p>
            <a:pPr>
              <a:defRPr/>
            </a:pPr>
            <a:fld id="{6676D0C2-D37F-4560-845E-A219787B793C}" type="slidenum">
              <a:rPr lang="en-US" altLang="en-US"/>
              <a:pPr>
                <a:defRPr/>
              </a:pPr>
              <a:t>‹#›</a:t>
            </a:fld>
            <a:endParaRPr lang="en-US" altLang="en-US"/>
          </a:p>
        </p:txBody>
      </p:sp>
    </p:spTree>
    <p:extLst>
      <p:ext uri="{BB962C8B-B14F-4D97-AF65-F5344CB8AC3E}">
        <p14:creationId xmlns:p14="http://schemas.microsoft.com/office/powerpoint/2010/main" val="292846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 name="Rectangle 4"/>
          <p:cNvSpPr>
            <a:spLocks noGrp="1" noChangeArrowheads="1"/>
          </p:cNvSpPr>
          <p:nvPr>
            <p:ph type="dt" sz="quarter" idx="10"/>
          </p:nvPr>
        </p:nvSpPr>
        <p:spPr/>
        <p:txBody>
          <a:bodyPr/>
          <a:lstStyle>
            <a:lvl1pPr>
              <a:defRPr>
                <a:cs typeface="Arial" panose="020B0604020202020204" pitchFamily="34" charset="0"/>
              </a:defRPr>
            </a:lvl1pPr>
          </a:lstStyle>
          <a:p>
            <a:pPr>
              <a:defRPr/>
            </a:pPr>
            <a:fld id="{B50DB192-C1EA-40ED-9032-2477E8E3E005}" type="datetime1">
              <a:rPr lang="en-US" altLang="en-US"/>
              <a:pPr>
                <a:defRPr/>
              </a:pPr>
              <a:t>10/26/2017</a:t>
            </a:fld>
            <a:endParaRPr lang="en-US" altLang="en-US"/>
          </a:p>
        </p:txBody>
      </p:sp>
      <p:sp>
        <p:nvSpPr>
          <p:cNvPr id="5" name="Rectangle 5"/>
          <p:cNvSpPr>
            <a:spLocks noGrp="1" noChangeArrowheads="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6" name="Rectangle 6"/>
          <p:cNvSpPr>
            <a:spLocks noGrp="1" noChangeArrowheads="1"/>
          </p:cNvSpPr>
          <p:nvPr>
            <p:ph type="sldNum" sz="quarter" idx="12"/>
          </p:nvPr>
        </p:nvSpPr>
        <p:spPr/>
        <p:txBody>
          <a:bodyPr/>
          <a:lstStyle>
            <a:lvl1pPr>
              <a:defRPr/>
            </a:lvl1pPr>
          </a:lstStyle>
          <a:p>
            <a:pPr>
              <a:defRPr/>
            </a:pPr>
            <a:fld id="{C054F699-FF89-4C53-8CBE-E9CB704F899F}" type="slidenum">
              <a:rPr lang="en-US" altLang="en-US"/>
              <a:pPr>
                <a:defRPr/>
              </a:pPr>
              <a:t>‹#›</a:t>
            </a:fld>
            <a:endParaRPr lang="en-US" altLang="en-US"/>
          </a:p>
        </p:txBody>
      </p:sp>
    </p:spTree>
    <p:extLst>
      <p:ext uri="{BB962C8B-B14F-4D97-AF65-F5344CB8AC3E}">
        <p14:creationId xmlns:p14="http://schemas.microsoft.com/office/powerpoint/2010/main" val="28399967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76D49FF-245E-4749-8573-4BDE5FDB54AA}"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0967EB4E-C95D-49B5-A69C-EC0C5D0C83A3}" type="slidenum">
              <a:rPr lang="en-US" altLang="en-US"/>
              <a:pPr>
                <a:defRPr/>
              </a:pPr>
              <a:t>‹#›</a:t>
            </a:fld>
            <a:endParaRPr lang="en-US" altLang="en-US"/>
          </a:p>
        </p:txBody>
      </p:sp>
    </p:spTree>
    <p:extLst>
      <p:ext uri="{BB962C8B-B14F-4D97-AF65-F5344CB8AC3E}">
        <p14:creationId xmlns:p14="http://schemas.microsoft.com/office/powerpoint/2010/main" val="336541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AD7F5140-CDAD-489B-B2E2-B006C02E8A36}"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C8FE10C6-FF1F-4DFA-8B6B-4BDB7EF7B137}" type="slidenum">
              <a:rPr lang="en-US" altLang="en-US"/>
              <a:pPr>
                <a:defRPr/>
              </a:pPr>
              <a:t>‹#›</a:t>
            </a:fld>
            <a:endParaRPr lang="en-US" altLang="en-US"/>
          </a:p>
        </p:txBody>
      </p:sp>
    </p:spTree>
    <p:extLst>
      <p:ext uri="{BB962C8B-B14F-4D97-AF65-F5344CB8AC3E}">
        <p14:creationId xmlns:p14="http://schemas.microsoft.com/office/powerpoint/2010/main" val="4939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panose="020B0604020202020204" pitchFamily="34" charset="0"/>
              </a:defRPr>
            </a:lvl1pPr>
          </a:lstStyle>
          <a:p>
            <a:pPr>
              <a:defRPr/>
            </a:pPr>
            <a:fld id="{6AD623EE-08F8-4AC8-819C-6736E57946EE}"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vl1pPr>
          </a:lstStyle>
          <a:p>
            <a:pPr>
              <a:defRPr/>
            </a:pPr>
            <a:fld id="{974FD94D-02E3-42E0-88F5-7B84765B3114}" type="slidenum">
              <a:rPr lang="en-US" altLang="en-US"/>
              <a:pPr>
                <a:defRPr/>
              </a:pPr>
              <a:t>‹#›</a:t>
            </a:fld>
            <a:endParaRPr lang="en-US" altLang="en-US"/>
          </a:p>
        </p:txBody>
      </p:sp>
    </p:spTree>
    <p:extLst>
      <p:ext uri="{BB962C8B-B14F-4D97-AF65-F5344CB8AC3E}">
        <p14:creationId xmlns:p14="http://schemas.microsoft.com/office/powerpoint/2010/main" val="407380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panose="020B0604020202020204" pitchFamily="34" charset="0"/>
              </a:defRPr>
            </a:lvl1pPr>
          </a:lstStyle>
          <a:p>
            <a:pPr>
              <a:defRPr/>
            </a:pPr>
            <a:fld id="{16D79319-3867-48C2-9C8B-2EB7247C77A1}" type="datetime1">
              <a:rPr lang="en-US" altLang="en-US"/>
              <a:pPr>
                <a:defRPr/>
              </a:pPr>
              <a:t>10/26/2017</a:t>
            </a:fld>
            <a:endParaRPr lang="en-US" altLang="en-US"/>
          </a:p>
        </p:txBody>
      </p:sp>
      <p:sp>
        <p:nvSpPr>
          <p:cNvPr id="8" name="Footer Placeholder 7"/>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9" name="Slide Number Placeholder 8"/>
          <p:cNvSpPr>
            <a:spLocks noGrp="1"/>
          </p:cNvSpPr>
          <p:nvPr>
            <p:ph type="sldNum" sz="quarter" idx="12"/>
          </p:nvPr>
        </p:nvSpPr>
        <p:spPr/>
        <p:txBody>
          <a:bodyPr/>
          <a:lstStyle>
            <a:lvl1pPr>
              <a:defRPr/>
            </a:lvl1pPr>
          </a:lstStyle>
          <a:p>
            <a:pPr>
              <a:defRPr/>
            </a:pPr>
            <a:fld id="{7F581278-5318-4E6E-8B0A-11C919F696E7}" type="slidenum">
              <a:rPr lang="en-US" altLang="en-US"/>
              <a:pPr>
                <a:defRPr/>
              </a:pPr>
              <a:t>‹#›</a:t>
            </a:fld>
            <a:endParaRPr lang="en-US" altLang="en-US"/>
          </a:p>
        </p:txBody>
      </p:sp>
    </p:spTree>
    <p:extLst>
      <p:ext uri="{BB962C8B-B14F-4D97-AF65-F5344CB8AC3E}">
        <p14:creationId xmlns:p14="http://schemas.microsoft.com/office/powerpoint/2010/main" val="47751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fld id="{08256EDA-FAA4-45A6-B00E-C44E46A9C542}" type="datetime1">
              <a:rPr lang="en-US" altLang="en-US"/>
              <a:pPr>
                <a:defRPr/>
              </a:pPr>
              <a:t>10/26/2017</a:t>
            </a:fld>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6" name="Rectangle 41"/>
          <p:cNvSpPr>
            <a:spLocks noGrp="1" noChangeArrowheads="1"/>
          </p:cNvSpPr>
          <p:nvPr>
            <p:ph type="sldNum" sz="quarter" idx="12"/>
          </p:nvPr>
        </p:nvSpPr>
        <p:spPr>
          <a:ln/>
        </p:spPr>
        <p:txBody>
          <a:bodyPr/>
          <a:lstStyle>
            <a:lvl1pPr>
              <a:defRPr/>
            </a:lvl1pPr>
          </a:lstStyle>
          <a:p>
            <a:pPr>
              <a:defRPr/>
            </a:pPr>
            <a:fld id="{3891BC4D-12FC-49A0-A571-7F920909B5E4}" type="slidenum">
              <a:rPr lang="en-US" altLang="en-US"/>
              <a:pPr>
                <a:defRPr/>
              </a:pPr>
              <a:t>‹#›</a:t>
            </a:fld>
            <a:endParaRPr lang="en-US" altLang="en-US"/>
          </a:p>
        </p:txBody>
      </p:sp>
    </p:spTree>
    <p:extLst>
      <p:ext uri="{BB962C8B-B14F-4D97-AF65-F5344CB8AC3E}">
        <p14:creationId xmlns:p14="http://schemas.microsoft.com/office/powerpoint/2010/main" val="319188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panose="020B0604020202020204" pitchFamily="34" charset="0"/>
              </a:defRPr>
            </a:lvl1pPr>
          </a:lstStyle>
          <a:p>
            <a:pPr>
              <a:defRPr/>
            </a:pPr>
            <a:fld id="{4A77CE7D-251B-404C-9F91-73B7AF59FD92}" type="datetime1">
              <a:rPr lang="en-US" altLang="en-US"/>
              <a:pPr>
                <a:defRPr/>
              </a:pPr>
              <a:t>10/26/2017</a:t>
            </a:fld>
            <a:endParaRPr lang="en-US" altLang="en-US"/>
          </a:p>
        </p:txBody>
      </p:sp>
      <p:sp>
        <p:nvSpPr>
          <p:cNvPr id="4" name="Footer Placeholder 3"/>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5" name="Slide Number Placeholder 4"/>
          <p:cNvSpPr>
            <a:spLocks noGrp="1"/>
          </p:cNvSpPr>
          <p:nvPr>
            <p:ph type="sldNum" sz="quarter" idx="12"/>
          </p:nvPr>
        </p:nvSpPr>
        <p:spPr/>
        <p:txBody>
          <a:bodyPr/>
          <a:lstStyle>
            <a:lvl1pPr>
              <a:defRPr/>
            </a:lvl1pPr>
          </a:lstStyle>
          <a:p>
            <a:pPr>
              <a:defRPr/>
            </a:pPr>
            <a:fld id="{2384A38E-B6FD-4A05-BE36-AA44C7F17735}" type="slidenum">
              <a:rPr lang="en-US" altLang="en-US"/>
              <a:pPr>
                <a:defRPr/>
              </a:pPr>
              <a:t>‹#›</a:t>
            </a:fld>
            <a:endParaRPr lang="en-US" altLang="en-US"/>
          </a:p>
        </p:txBody>
      </p:sp>
    </p:spTree>
    <p:extLst>
      <p:ext uri="{BB962C8B-B14F-4D97-AF65-F5344CB8AC3E}">
        <p14:creationId xmlns:p14="http://schemas.microsoft.com/office/powerpoint/2010/main" val="872946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panose="020B0604020202020204" pitchFamily="34" charset="0"/>
              </a:defRPr>
            </a:lvl1pPr>
          </a:lstStyle>
          <a:p>
            <a:pPr>
              <a:defRPr/>
            </a:pPr>
            <a:fld id="{5D8C3A07-79D4-423C-9486-0D8EB576425D}" type="datetime1">
              <a:rPr lang="en-US" altLang="en-US"/>
              <a:pPr>
                <a:defRPr/>
              </a:pPr>
              <a:t>10/26/2017</a:t>
            </a:fld>
            <a:endParaRPr lang="en-US" altLang="en-US"/>
          </a:p>
        </p:txBody>
      </p:sp>
      <p:sp>
        <p:nvSpPr>
          <p:cNvPr id="3" name="Footer Placeholder 2"/>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a:lvl1pPr>
          </a:lstStyle>
          <a:p>
            <a:pPr>
              <a:defRPr/>
            </a:pPr>
            <a:fld id="{26DFCF26-A893-478E-BDD4-6B29F94CF09C}" type="slidenum">
              <a:rPr lang="en-US" altLang="en-US"/>
              <a:pPr>
                <a:defRPr/>
              </a:pPr>
              <a:t>‹#›</a:t>
            </a:fld>
            <a:endParaRPr lang="en-US" altLang="en-US"/>
          </a:p>
        </p:txBody>
      </p:sp>
    </p:spTree>
    <p:extLst>
      <p:ext uri="{BB962C8B-B14F-4D97-AF65-F5344CB8AC3E}">
        <p14:creationId xmlns:p14="http://schemas.microsoft.com/office/powerpoint/2010/main" val="331493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panose="020B0604020202020204" pitchFamily="34" charset="0"/>
              </a:defRPr>
            </a:lvl1pPr>
          </a:lstStyle>
          <a:p>
            <a:pPr>
              <a:defRPr/>
            </a:pPr>
            <a:fld id="{8E5672F8-AF4D-4ABD-8981-8B95F5729FA6}"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vl1pPr>
          </a:lstStyle>
          <a:p>
            <a:pPr>
              <a:defRPr/>
            </a:pPr>
            <a:fld id="{D48779F4-B199-4148-835D-3E700E23C891}" type="slidenum">
              <a:rPr lang="en-US" altLang="en-US"/>
              <a:pPr>
                <a:defRPr/>
              </a:pPr>
              <a:t>‹#›</a:t>
            </a:fld>
            <a:endParaRPr lang="en-US" altLang="en-US"/>
          </a:p>
        </p:txBody>
      </p:sp>
    </p:spTree>
    <p:extLst>
      <p:ext uri="{BB962C8B-B14F-4D97-AF65-F5344CB8AC3E}">
        <p14:creationId xmlns:p14="http://schemas.microsoft.com/office/powerpoint/2010/main" val="212688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panose="020B0604020202020204" pitchFamily="34" charset="0"/>
              </a:defRPr>
            </a:lvl1pPr>
          </a:lstStyle>
          <a:p>
            <a:pPr>
              <a:defRPr/>
            </a:pPr>
            <a:fld id="{8AB41076-925C-4952-92ED-212C0F7EAF83}"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vl1pPr>
          </a:lstStyle>
          <a:p>
            <a:pPr>
              <a:defRPr/>
            </a:pPr>
            <a:fld id="{CAC8BAC4-CAC0-4A79-A7F9-07708D0F1D4F}" type="slidenum">
              <a:rPr lang="en-US" altLang="en-US"/>
              <a:pPr>
                <a:defRPr/>
              </a:pPr>
              <a:t>‹#›</a:t>
            </a:fld>
            <a:endParaRPr lang="en-US" altLang="en-US"/>
          </a:p>
        </p:txBody>
      </p:sp>
    </p:spTree>
    <p:extLst>
      <p:ext uri="{BB962C8B-B14F-4D97-AF65-F5344CB8AC3E}">
        <p14:creationId xmlns:p14="http://schemas.microsoft.com/office/powerpoint/2010/main" val="212129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2610FC4-3270-4A3B-A48E-EA6F3E454B52}"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F36F2092-C66A-450F-BA56-2001A9C80B23}" type="slidenum">
              <a:rPr lang="en-US" altLang="en-US"/>
              <a:pPr>
                <a:defRPr/>
              </a:pPr>
              <a:t>‹#›</a:t>
            </a:fld>
            <a:endParaRPr lang="en-US" altLang="en-US"/>
          </a:p>
        </p:txBody>
      </p:sp>
    </p:spTree>
    <p:extLst>
      <p:ext uri="{BB962C8B-B14F-4D97-AF65-F5344CB8AC3E}">
        <p14:creationId xmlns:p14="http://schemas.microsoft.com/office/powerpoint/2010/main" val="1342645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D6AB0467-6F2A-4155-BBF7-0092C14868E6}"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D54DDD25-E2C1-46C8-9BB3-ACE871842BC3}" type="slidenum">
              <a:rPr lang="en-US" altLang="en-US"/>
              <a:pPr>
                <a:defRPr/>
              </a:pPr>
              <a:t>‹#›</a:t>
            </a:fld>
            <a:endParaRPr lang="en-US" altLang="en-US"/>
          </a:p>
        </p:txBody>
      </p:sp>
    </p:spTree>
    <p:extLst>
      <p:ext uri="{BB962C8B-B14F-4D97-AF65-F5344CB8AC3E}">
        <p14:creationId xmlns:p14="http://schemas.microsoft.com/office/powerpoint/2010/main" val="757659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E48FC5A-B8E0-4527-BEED-CCC5623893D1}"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F65E5F26-906C-47DB-AF76-CB4D7B1B94F3}" type="slidenum">
              <a:rPr lang="en-US" altLang="en-US"/>
              <a:pPr>
                <a:defRPr/>
              </a:pPr>
              <a:t>‹#›</a:t>
            </a:fld>
            <a:endParaRPr lang="en-US" altLang="en-US"/>
          </a:p>
        </p:txBody>
      </p:sp>
    </p:spTree>
    <p:extLst>
      <p:ext uri="{BB962C8B-B14F-4D97-AF65-F5344CB8AC3E}">
        <p14:creationId xmlns:p14="http://schemas.microsoft.com/office/powerpoint/2010/main" val="3020711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179694-1925-4D4E-85C6-5C7C33293284}"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F40A159C-E246-4AD8-9970-3459F6089977}" type="slidenum">
              <a:rPr lang="en-US" altLang="en-US"/>
              <a:pPr>
                <a:defRPr/>
              </a:pPr>
              <a:t>‹#›</a:t>
            </a:fld>
            <a:endParaRPr lang="en-US" altLang="en-US"/>
          </a:p>
        </p:txBody>
      </p:sp>
    </p:spTree>
    <p:extLst>
      <p:ext uri="{BB962C8B-B14F-4D97-AF65-F5344CB8AC3E}">
        <p14:creationId xmlns:p14="http://schemas.microsoft.com/office/powerpoint/2010/main" val="25627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A71B44-BF53-4A10-9FFE-989D77F82D88}"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DE7E9315-3545-412F-9545-3CB46EEA94F7}" type="slidenum">
              <a:rPr lang="en-US" altLang="en-US"/>
              <a:pPr>
                <a:defRPr/>
              </a:pPr>
              <a:t>‹#›</a:t>
            </a:fld>
            <a:endParaRPr lang="en-US" altLang="en-US"/>
          </a:p>
        </p:txBody>
      </p:sp>
    </p:spTree>
    <p:extLst>
      <p:ext uri="{BB962C8B-B14F-4D97-AF65-F5344CB8AC3E}">
        <p14:creationId xmlns:p14="http://schemas.microsoft.com/office/powerpoint/2010/main" val="599661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8D26503-3E93-4D9C-99F0-8890790AC367}" type="datetime1">
              <a:rPr lang="en-US" altLang="en-US"/>
              <a:pPr>
                <a:defRPr/>
              </a:pPr>
              <a:t>10/26/2017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7" name="Slide Number Placeholder 5"/>
          <p:cNvSpPr>
            <a:spLocks noGrp="1"/>
          </p:cNvSpPr>
          <p:nvPr>
            <p:ph type="sldNum" sz="quarter" idx="12"/>
          </p:nvPr>
        </p:nvSpPr>
        <p:spPr/>
        <p:txBody>
          <a:bodyPr/>
          <a:lstStyle>
            <a:lvl1pPr>
              <a:defRPr/>
            </a:lvl1pPr>
          </a:lstStyle>
          <a:p>
            <a:pPr>
              <a:defRPr/>
            </a:pPr>
            <a:fld id="{44FBB003-982E-41A9-946D-440551C68CF4}" type="slidenum">
              <a:rPr lang="en-US" altLang="en-US"/>
              <a:pPr>
                <a:defRPr/>
              </a:pPr>
              <a:t>‹#›</a:t>
            </a:fld>
            <a:endParaRPr lang="en-US" altLang="en-US"/>
          </a:p>
        </p:txBody>
      </p:sp>
    </p:spTree>
    <p:extLst>
      <p:ext uri="{BB962C8B-B14F-4D97-AF65-F5344CB8AC3E}">
        <p14:creationId xmlns:p14="http://schemas.microsoft.com/office/powerpoint/2010/main" val="57035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fld id="{3D0931B0-1005-405B-9C9B-021D427885E1}" type="datetime1">
              <a:rPr lang="en-US" altLang="en-US"/>
              <a:pPr>
                <a:defRPr/>
              </a:pPr>
              <a:t>10/26/2017</a:t>
            </a:fld>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6" name="Rectangle 41"/>
          <p:cNvSpPr>
            <a:spLocks noGrp="1" noChangeArrowheads="1"/>
          </p:cNvSpPr>
          <p:nvPr>
            <p:ph type="sldNum" sz="quarter" idx="12"/>
          </p:nvPr>
        </p:nvSpPr>
        <p:spPr>
          <a:ln/>
        </p:spPr>
        <p:txBody>
          <a:bodyPr/>
          <a:lstStyle>
            <a:lvl1pPr>
              <a:defRPr/>
            </a:lvl1pPr>
          </a:lstStyle>
          <a:p>
            <a:pPr>
              <a:defRPr/>
            </a:pPr>
            <a:fld id="{F8D81A56-E8AF-4280-82CE-3C25EA8B77AF}" type="slidenum">
              <a:rPr lang="en-US" altLang="en-US"/>
              <a:pPr>
                <a:defRPr/>
              </a:pPr>
              <a:t>‹#›</a:t>
            </a:fld>
            <a:endParaRPr lang="en-US" altLang="en-US"/>
          </a:p>
        </p:txBody>
      </p:sp>
    </p:spTree>
    <p:extLst>
      <p:ext uri="{BB962C8B-B14F-4D97-AF65-F5344CB8AC3E}">
        <p14:creationId xmlns:p14="http://schemas.microsoft.com/office/powerpoint/2010/main" val="934743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7E2738A-6DB3-4303-B524-5E3DB8A64A5B}" type="datetime1">
              <a:rPr lang="en-US" altLang="en-US"/>
              <a:pPr>
                <a:defRPr/>
              </a:pPr>
              <a:t>10/26/2017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9" name="Slide Number Placeholder 5"/>
          <p:cNvSpPr>
            <a:spLocks noGrp="1"/>
          </p:cNvSpPr>
          <p:nvPr>
            <p:ph type="sldNum" sz="quarter" idx="12"/>
          </p:nvPr>
        </p:nvSpPr>
        <p:spPr/>
        <p:txBody>
          <a:bodyPr/>
          <a:lstStyle>
            <a:lvl1pPr>
              <a:defRPr/>
            </a:lvl1pPr>
          </a:lstStyle>
          <a:p>
            <a:pPr>
              <a:defRPr/>
            </a:pPr>
            <a:fld id="{0A2EAA2A-5DB7-44EF-BDC1-A4078CF0CB39}" type="slidenum">
              <a:rPr lang="en-US" altLang="en-US"/>
              <a:pPr>
                <a:defRPr/>
              </a:pPr>
              <a:t>‹#›</a:t>
            </a:fld>
            <a:endParaRPr lang="en-US" altLang="en-US"/>
          </a:p>
        </p:txBody>
      </p:sp>
    </p:spTree>
    <p:extLst>
      <p:ext uri="{BB962C8B-B14F-4D97-AF65-F5344CB8AC3E}">
        <p14:creationId xmlns:p14="http://schemas.microsoft.com/office/powerpoint/2010/main" val="136670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8E83F3F-5C48-47EC-B03D-9A7C137D3857}" type="datetime1">
              <a:rPr lang="en-US" altLang="en-US"/>
              <a:pPr>
                <a:defRPr/>
              </a:pPr>
              <a:t>10/26/2017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5" name="Slide Number Placeholder 5"/>
          <p:cNvSpPr>
            <a:spLocks noGrp="1"/>
          </p:cNvSpPr>
          <p:nvPr>
            <p:ph type="sldNum" sz="quarter" idx="12"/>
          </p:nvPr>
        </p:nvSpPr>
        <p:spPr/>
        <p:txBody>
          <a:bodyPr/>
          <a:lstStyle>
            <a:lvl1pPr>
              <a:defRPr/>
            </a:lvl1pPr>
          </a:lstStyle>
          <a:p>
            <a:pPr>
              <a:defRPr/>
            </a:pPr>
            <a:fld id="{39B30DDC-E096-4B22-A7FD-2B968A009078}" type="slidenum">
              <a:rPr lang="en-US" altLang="en-US"/>
              <a:pPr>
                <a:defRPr/>
              </a:pPr>
              <a:t>‹#›</a:t>
            </a:fld>
            <a:endParaRPr lang="en-US" altLang="en-US"/>
          </a:p>
        </p:txBody>
      </p:sp>
    </p:spTree>
    <p:extLst>
      <p:ext uri="{BB962C8B-B14F-4D97-AF65-F5344CB8AC3E}">
        <p14:creationId xmlns:p14="http://schemas.microsoft.com/office/powerpoint/2010/main" val="1568887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54970F-6A23-42CE-B5F1-D8E65746492B}" type="datetime1">
              <a:rPr lang="en-US" altLang="en-US"/>
              <a:pPr>
                <a:defRPr/>
              </a:pPr>
              <a:t>10/26/2017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4" name="Slide Number Placeholder 5"/>
          <p:cNvSpPr>
            <a:spLocks noGrp="1"/>
          </p:cNvSpPr>
          <p:nvPr>
            <p:ph type="sldNum" sz="quarter" idx="12"/>
          </p:nvPr>
        </p:nvSpPr>
        <p:spPr/>
        <p:txBody>
          <a:bodyPr/>
          <a:lstStyle>
            <a:lvl1pPr>
              <a:defRPr/>
            </a:lvl1pPr>
          </a:lstStyle>
          <a:p>
            <a:pPr>
              <a:defRPr/>
            </a:pPr>
            <a:fld id="{FA038D54-B7AD-453F-AE8D-6C48E5592C69}" type="slidenum">
              <a:rPr lang="en-US" altLang="en-US"/>
              <a:pPr>
                <a:defRPr/>
              </a:pPr>
              <a:t>‹#›</a:t>
            </a:fld>
            <a:endParaRPr lang="en-US" altLang="en-US"/>
          </a:p>
        </p:txBody>
      </p:sp>
    </p:spTree>
    <p:extLst>
      <p:ext uri="{BB962C8B-B14F-4D97-AF65-F5344CB8AC3E}">
        <p14:creationId xmlns:p14="http://schemas.microsoft.com/office/powerpoint/2010/main" val="2630060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BC72AC-F952-42FF-9F23-B29B870A2BBE}" type="datetime1">
              <a:rPr lang="en-US" altLang="en-US"/>
              <a:pPr>
                <a:defRPr/>
              </a:pPr>
              <a:t>10/26/2017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7" name="Slide Number Placeholder 5"/>
          <p:cNvSpPr>
            <a:spLocks noGrp="1"/>
          </p:cNvSpPr>
          <p:nvPr>
            <p:ph type="sldNum" sz="quarter" idx="12"/>
          </p:nvPr>
        </p:nvSpPr>
        <p:spPr/>
        <p:txBody>
          <a:bodyPr/>
          <a:lstStyle>
            <a:lvl1pPr>
              <a:defRPr/>
            </a:lvl1pPr>
          </a:lstStyle>
          <a:p>
            <a:pPr>
              <a:defRPr/>
            </a:pPr>
            <a:fld id="{4E4B4D02-4160-4E41-8695-72F3F36D20D4}" type="slidenum">
              <a:rPr lang="en-US" altLang="en-US"/>
              <a:pPr>
                <a:defRPr/>
              </a:pPr>
              <a:t>‹#›</a:t>
            </a:fld>
            <a:endParaRPr lang="en-US" altLang="en-US"/>
          </a:p>
        </p:txBody>
      </p:sp>
    </p:spTree>
    <p:extLst>
      <p:ext uri="{BB962C8B-B14F-4D97-AF65-F5344CB8AC3E}">
        <p14:creationId xmlns:p14="http://schemas.microsoft.com/office/powerpoint/2010/main" val="3165607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3C24D0-D647-45EB-A53F-A6D3D222FAA3}" type="datetime1">
              <a:rPr lang="en-US" altLang="en-US"/>
              <a:pPr>
                <a:defRPr/>
              </a:pPr>
              <a:t>10/26/2017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7" name="Slide Number Placeholder 5"/>
          <p:cNvSpPr>
            <a:spLocks noGrp="1"/>
          </p:cNvSpPr>
          <p:nvPr>
            <p:ph type="sldNum" sz="quarter" idx="12"/>
          </p:nvPr>
        </p:nvSpPr>
        <p:spPr/>
        <p:txBody>
          <a:bodyPr/>
          <a:lstStyle>
            <a:lvl1pPr>
              <a:defRPr/>
            </a:lvl1pPr>
          </a:lstStyle>
          <a:p>
            <a:pPr>
              <a:defRPr/>
            </a:pPr>
            <a:fld id="{6111EA74-C30D-45C7-BFE0-C224822A9BE5}" type="slidenum">
              <a:rPr lang="en-US" altLang="en-US"/>
              <a:pPr>
                <a:defRPr/>
              </a:pPr>
              <a:t>‹#›</a:t>
            </a:fld>
            <a:endParaRPr lang="en-US" altLang="en-US"/>
          </a:p>
        </p:txBody>
      </p:sp>
    </p:spTree>
    <p:extLst>
      <p:ext uri="{BB962C8B-B14F-4D97-AF65-F5344CB8AC3E}">
        <p14:creationId xmlns:p14="http://schemas.microsoft.com/office/powerpoint/2010/main" val="730686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A3136F-5567-4582-8096-AC71BBA4A3C7}" type="datetime1">
              <a:rPr lang="en-US" altLang="en-US"/>
              <a:pPr>
                <a:defRPr/>
              </a:pPr>
              <a:t>10/26/2017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7" name="Slide Number Placeholder 5"/>
          <p:cNvSpPr>
            <a:spLocks noGrp="1"/>
          </p:cNvSpPr>
          <p:nvPr>
            <p:ph type="sldNum" sz="quarter" idx="12"/>
          </p:nvPr>
        </p:nvSpPr>
        <p:spPr/>
        <p:txBody>
          <a:bodyPr/>
          <a:lstStyle>
            <a:lvl1pPr>
              <a:defRPr/>
            </a:lvl1pPr>
          </a:lstStyle>
          <a:p>
            <a:pPr>
              <a:defRPr/>
            </a:pPr>
            <a:fld id="{4B2C747B-322E-4915-BA59-C0A4FA1484BB}" type="slidenum">
              <a:rPr lang="en-US" altLang="en-US"/>
              <a:pPr>
                <a:defRPr/>
              </a:pPr>
              <a:t>‹#›</a:t>
            </a:fld>
            <a:endParaRPr lang="en-US" altLang="en-US"/>
          </a:p>
        </p:txBody>
      </p:sp>
    </p:spTree>
    <p:extLst>
      <p:ext uri="{BB962C8B-B14F-4D97-AF65-F5344CB8AC3E}">
        <p14:creationId xmlns:p14="http://schemas.microsoft.com/office/powerpoint/2010/main" val="264524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BA74B-BBE4-4A7E-97EF-19F2C802F274}"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22545A72-C107-4976-B998-5C8BCD062A72}" type="slidenum">
              <a:rPr lang="en-US" altLang="en-US"/>
              <a:pPr>
                <a:defRPr/>
              </a:pPr>
              <a:t>‹#›</a:t>
            </a:fld>
            <a:endParaRPr lang="en-US" altLang="en-US"/>
          </a:p>
        </p:txBody>
      </p:sp>
    </p:spTree>
    <p:extLst>
      <p:ext uri="{BB962C8B-B14F-4D97-AF65-F5344CB8AC3E}">
        <p14:creationId xmlns:p14="http://schemas.microsoft.com/office/powerpoint/2010/main" val="164117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2BFAD60C-B52E-4C23-8865-B289D0F12DCE}" type="datetime1">
              <a:rPr lang="en-US" altLang="en-US"/>
              <a:pPr>
                <a:defRPr/>
              </a:pPr>
              <a:t>10/26/2017</a:t>
            </a:fld>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ltLang="en-US"/>
              <a:t>Geologic Time &amp; Fossils</a:t>
            </a:r>
          </a:p>
        </p:txBody>
      </p:sp>
      <p:sp>
        <p:nvSpPr>
          <p:cNvPr id="9" name="Slide Number Placeholder 5"/>
          <p:cNvSpPr>
            <a:spLocks noGrp="1"/>
          </p:cNvSpPr>
          <p:nvPr>
            <p:ph type="sldNum" sz="quarter" idx="17"/>
          </p:nvPr>
        </p:nvSpPr>
        <p:spPr/>
        <p:txBody>
          <a:bodyPr/>
          <a:lstStyle>
            <a:lvl1pPr>
              <a:defRPr/>
            </a:lvl1pPr>
          </a:lstStyle>
          <a:p>
            <a:pPr>
              <a:defRPr/>
            </a:pPr>
            <a:fld id="{69D2DC86-AC0D-4AFD-AA0A-FBC9188FF152}" type="slidenum">
              <a:rPr lang="en-US" altLang="en-US"/>
              <a:pPr>
                <a:defRPr/>
              </a:pPr>
              <a:t>‹#›</a:t>
            </a:fld>
            <a:endParaRPr lang="en-US" altLang="en-US"/>
          </a:p>
        </p:txBody>
      </p:sp>
    </p:spTree>
    <p:extLst>
      <p:ext uri="{BB962C8B-B14F-4D97-AF65-F5344CB8AC3E}">
        <p14:creationId xmlns:p14="http://schemas.microsoft.com/office/powerpoint/2010/main" val="1177517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8D80AE-143C-45A1-919A-94F3B80E0773}"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A8093F19-BDD7-4CD9-A048-587894FCD659}" type="slidenum">
              <a:rPr lang="en-US" altLang="en-US"/>
              <a:pPr>
                <a:defRPr/>
              </a:pPr>
              <a:t>‹#›</a:t>
            </a:fld>
            <a:endParaRPr lang="en-US" altLang="en-US"/>
          </a:p>
        </p:txBody>
      </p:sp>
    </p:spTree>
    <p:extLst>
      <p:ext uri="{BB962C8B-B14F-4D97-AF65-F5344CB8AC3E}">
        <p14:creationId xmlns:p14="http://schemas.microsoft.com/office/powerpoint/2010/main" val="563605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F75E7ACC-BB8E-4A92-BEA8-23E6E8C0E00F}" type="datetime1">
              <a:rPr lang="en-US" altLang="en-US"/>
              <a:pPr>
                <a:defRPr/>
              </a:pPr>
              <a:t>10/26/2017</a:t>
            </a:fld>
            <a:endParaRPr lang="en-US" altLang="en-US"/>
          </a:p>
        </p:txBody>
      </p:sp>
      <p:sp>
        <p:nvSpPr>
          <p:cNvPr id="12" name="Footer Placeholder 4"/>
          <p:cNvSpPr>
            <a:spLocks noGrp="1"/>
          </p:cNvSpPr>
          <p:nvPr>
            <p:ph type="ftr" sz="quarter" idx="19"/>
          </p:nvPr>
        </p:nvSpPr>
        <p:spPr/>
        <p:txBody>
          <a:bodyPr/>
          <a:lstStyle>
            <a:lvl1pPr>
              <a:defRPr/>
            </a:lvl1pPr>
          </a:lstStyle>
          <a:p>
            <a:pPr>
              <a:defRPr/>
            </a:pPr>
            <a:r>
              <a:rPr lang="en-US" altLang="en-US"/>
              <a:t>Geologic Time &amp; Fossils</a:t>
            </a:r>
          </a:p>
        </p:txBody>
      </p:sp>
      <p:sp>
        <p:nvSpPr>
          <p:cNvPr id="13" name="Slide Number Placeholder 5"/>
          <p:cNvSpPr>
            <a:spLocks noGrp="1"/>
          </p:cNvSpPr>
          <p:nvPr>
            <p:ph type="sldNum" sz="quarter" idx="20"/>
          </p:nvPr>
        </p:nvSpPr>
        <p:spPr/>
        <p:txBody>
          <a:bodyPr/>
          <a:lstStyle>
            <a:lvl1pPr>
              <a:defRPr/>
            </a:lvl1pPr>
          </a:lstStyle>
          <a:p>
            <a:pPr>
              <a:defRPr/>
            </a:pPr>
            <a:fld id="{EA4D0C77-C706-4779-AE48-B4BCCF9A4F7C}" type="slidenum">
              <a:rPr lang="en-US" altLang="en-US"/>
              <a:pPr>
                <a:defRPr/>
              </a:pPr>
              <a:t>‹#›</a:t>
            </a:fld>
            <a:endParaRPr lang="en-US" altLang="en-US"/>
          </a:p>
        </p:txBody>
      </p:sp>
    </p:spTree>
    <p:extLst>
      <p:ext uri="{BB962C8B-B14F-4D97-AF65-F5344CB8AC3E}">
        <p14:creationId xmlns:p14="http://schemas.microsoft.com/office/powerpoint/2010/main" val="224988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fld id="{C1EA892C-4BC6-4019-8845-47670978FAE0}" type="datetime1">
              <a:rPr lang="en-US" altLang="en-US"/>
              <a:pPr>
                <a:defRPr/>
              </a:pPr>
              <a:t>10/26/2017</a:t>
            </a:fld>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7" name="Rectangle 41"/>
          <p:cNvSpPr>
            <a:spLocks noGrp="1" noChangeArrowheads="1"/>
          </p:cNvSpPr>
          <p:nvPr>
            <p:ph type="sldNum" sz="quarter" idx="12"/>
          </p:nvPr>
        </p:nvSpPr>
        <p:spPr>
          <a:ln/>
        </p:spPr>
        <p:txBody>
          <a:bodyPr/>
          <a:lstStyle>
            <a:lvl1pPr>
              <a:defRPr/>
            </a:lvl1pPr>
          </a:lstStyle>
          <a:p>
            <a:pPr>
              <a:defRPr/>
            </a:pPr>
            <a:fld id="{AF36F4AE-9802-483D-AB34-90CB3E23B0F5}" type="slidenum">
              <a:rPr lang="en-US" altLang="en-US"/>
              <a:pPr>
                <a:defRPr/>
              </a:pPr>
              <a:t>‹#›</a:t>
            </a:fld>
            <a:endParaRPr lang="en-US" altLang="en-US"/>
          </a:p>
        </p:txBody>
      </p:sp>
    </p:spTree>
    <p:extLst>
      <p:ext uri="{BB962C8B-B14F-4D97-AF65-F5344CB8AC3E}">
        <p14:creationId xmlns:p14="http://schemas.microsoft.com/office/powerpoint/2010/main" val="464207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BEE0846F-679A-4AE5-9BC6-8FE03BFEB696}" type="datetime1">
              <a:rPr lang="en-US" altLang="en-US"/>
              <a:pPr>
                <a:defRPr/>
              </a:pPr>
              <a:t>10/26/2017</a:t>
            </a:fld>
            <a:endParaRPr lang="en-US" altLang="en-US"/>
          </a:p>
        </p:txBody>
      </p:sp>
      <p:sp>
        <p:nvSpPr>
          <p:cNvPr id="16" name="Footer Placeholder 4"/>
          <p:cNvSpPr>
            <a:spLocks noGrp="1"/>
          </p:cNvSpPr>
          <p:nvPr>
            <p:ph type="ftr" sz="quarter" idx="24"/>
          </p:nvPr>
        </p:nvSpPr>
        <p:spPr/>
        <p:txBody>
          <a:bodyPr/>
          <a:lstStyle>
            <a:lvl1pPr>
              <a:defRPr/>
            </a:lvl1pPr>
          </a:lstStyle>
          <a:p>
            <a:pPr>
              <a:defRPr/>
            </a:pPr>
            <a:r>
              <a:rPr lang="en-US" altLang="en-US"/>
              <a:t>Geologic Time &amp; Fossils</a:t>
            </a:r>
          </a:p>
        </p:txBody>
      </p:sp>
      <p:sp>
        <p:nvSpPr>
          <p:cNvPr id="17" name="Slide Number Placeholder 5"/>
          <p:cNvSpPr>
            <a:spLocks noGrp="1"/>
          </p:cNvSpPr>
          <p:nvPr>
            <p:ph type="sldNum" sz="quarter" idx="25"/>
          </p:nvPr>
        </p:nvSpPr>
        <p:spPr/>
        <p:txBody>
          <a:bodyPr/>
          <a:lstStyle>
            <a:lvl1pPr>
              <a:defRPr/>
            </a:lvl1pPr>
          </a:lstStyle>
          <a:p>
            <a:pPr>
              <a:defRPr/>
            </a:pPr>
            <a:fld id="{729A757F-192A-4635-B61C-9E206DDEF42E}" type="slidenum">
              <a:rPr lang="en-US" altLang="en-US"/>
              <a:pPr>
                <a:defRPr/>
              </a:pPr>
              <a:t>‹#›</a:t>
            </a:fld>
            <a:endParaRPr lang="en-US" altLang="en-US"/>
          </a:p>
        </p:txBody>
      </p:sp>
    </p:spTree>
    <p:extLst>
      <p:ext uri="{BB962C8B-B14F-4D97-AF65-F5344CB8AC3E}">
        <p14:creationId xmlns:p14="http://schemas.microsoft.com/office/powerpoint/2010/main" val="2420300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6341199-B3D4-45D4-B675-1EF55F00C3E5}"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75C90EA1-D6F2-48DB-A5DF-2BA0B5D3B6D5}" type="slidenum">
              <a:rPr lang="en-US" altLang="en-US"/>
              <a:pPr>
                <a:defRPr/>
              </a:pPr>
              <a:t>‹#›</a:t>
            </a:fld>
            <a:endParaRPr lang="en-US" altLang="en-US"/>
          </a:p>
        </p:txBody>
      </p:sp>
    </p:spTree>
    <p:extLst>
      <p:ext uri="{BB962C8B-B14F-4D97-AF65-F5344CB8AC3E}">
        <p14:creationId xmlns:p14="http://schemas.microsoft.com/office/powerpoint/2010/main" val="1759824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DB6C61F-E733-44DF-ABAE-D674104C7EC9}"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vl1pPr>
          </a:lstStyle>
          <a:p>
            <a:pPr>
              <a:defRPr/>
            </a:pPr>
            <a:fld id="{B0B8C9E5-4412-4A24-A2A2-73E811C0C37D}" type="slidenum">
              <a:rPr lang="en-US" altLang="en-US"/>
              <a:pPr>
                <a:defRPr/>
              </a:pPr>
              <a:t>‹#›</a:t>
            </a:fld>
            <a:endParaRPr lang="en-US" altLang="en-US"/>
          </a:p>
        </p:txBody>
      </p:sp>
    </p:spTree>
    <p:extLst>
      <p:ext uri="{BB962C8B-B14F-4D97-AF65-F5344CB8AC3E}">
        <p14:creationId xmlns:p14="http://schemas.microsoft.com/office/powerpoint/2010/main" val="3723692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2189753"/>
      </p:ext>
    </p:extLst>
  </p:cSld>
  <p:clrMapOvr>
    <a:masterClrMapping/>
  </p:clrMapOvr>
  <p:transition spd="slow">
    <p:cut thruBlk="1"/>
    <p:sndAc>
      <p:stSnd>
        <p:snd r:embed="rId1" name="ahem.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110A4A-632C-4289-9AE7-395F1002314E}" type="datetime1">
              <a:rPr lang="en-US" altLang="en-US"/>
              <a:pPr>
                <a:defRPr/>
              </a:pPr>
              <a:t>10/26/2017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a:t>Geologic Time &amp; Fossils</a:t>
            </a:r>
          </a:p>
        </p:txBody>
      </p:sp>
      <p:sp>
        <p:nvSpPr>
          <p:cNvPr id="7" name="Slide Number Placeholder 5"/>
          <p:cNvSpPr>
            <a:spLocks noGrp="1"/>
          </p:cNvSpPr>
          <p:nvPr>
            <p:ph type="sldNum" sz="quarter" idx="12"/>
          </p:nvPr>
        </p:nvSpPr>
        <p:spPr/>
        <p:txBody>
          <a:bodyPr/>
          <a:lstStyle>
            <a:lvl1pPr>
              <a:defRPr/>
            </a:lvl1pPr>
          </a:lstStyle>
          <a:p>
            <a:pPr>
              <a:defRPr/>
            </a:pPr>
            <a:fld id="{31C8D672-A997-4D60-8F8C-3A9C86261FAF}" type="slidenum">
              <a:rPr lang="en-US" altLang="en-US"/>
              <a:pPr>
                <a:defRPr/>
              </a:pPr>
              <a:t>‹#›</a:t>
            </a:fld>
            <a:endParaRPr lang="en-US" altLang="en-US"/>
          </a:p>
        </p:txBody>
      </p:sp>
    </p:spTree>
    <p:extLst>
      <p:ext uri="{BB962C8B-B14F-4D97-AF65-F5344CB8AC3E}">
        <p14:creationId xmlns:p14="http://schemas.microsoft.com/office/powerpoint/2010/main" val="4064085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3196 w 6027"/>
                <a:gd name="T1" fmla="*/ 1 h 2296"/>
                <a:gd name="T2" fmla="*/ 0 w 6027"/>
                <a:gd name="T3" fmla="*/ 1 h 2296"/>
                <a:gd name="T4" fmla="*/ 0 w 6027"/>
                <a:gd name="T5" fmla="*/ 0 h 2296"/>
                <a:gd name="T6" fmla="*/ 3196 w 6027"/>
                <a:gd name="T7" fmla="*/ 0 h 2296"/>
                <a:gd name="T8" fmla="*/ 3196 w 6027"/>
                <a:gd name="T9" fmla="*/ 1 h 2296"/>
                <a:gd name="T10" fmla="*/ 3196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Arial" panose="020B0604020202020204" pitchFamily="34" charset="0"/>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Arial" panose="020B0604020202020204"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86 h 353"/>
                  <a:gd name="T4" fmla="*/ 24 w 186"/>
                  <a:gd name="T5" fmla="*/ 147 h 353"/>
                  <a:gd name="T6" fmla="*/ 18 w 186"/>
                  <a:gd name="T7" fmla="*/ 318 h 353"/>
                  <a:gd name="T8" fmla="*/ 42 w 186"/>
                  <a:gd name="T9" fmla="*/ 551 h 353"/>
                  <a:gd name="T10" fmla="*/ 48 w 186"/>
                  <a:gd name="T11" fmla="*/ 780 h 353"/>
                  <a:gd name="T12" fmla="*/ 0 w 186"/>
                  <a:gd name="T13" fmla="*/ 1705 h 353"/>
                  <a:gd name="T14" fmla="*/ 54 w 186"/>
                  <a:gd name="T15" fmla="*/ 1129 h 353"/>
                  <a:gd name="T16" fmla="*/ 84 w 186"/>
                  <a:gd name="T17" fmla="*/ 1041 h 353"/>
                  <a:gd name="T18" fmla="*/ 126 w 186"/>
                  <a:gd name="T19" fmla="*/ 610 h 353"/>
                  <a:gd name="T20" fmla="*/ 144 w 186"/>
                  <a:gd name="T21" fmla="*/ 577 h 353"/>
                  <a:gd name="T22" fmla="*/ 144 w 186"/>
                  <a:gd name="T23" fmla="*/ 435 h 353"/>
                  <a:gd name="T24" fmla="*/ 186 w 186"/>
                  <a:gd name="T25" fmla="*/ 318 h 353"/>
                  <a:gd name="T26" fmla="*/ 162 w 186"/>
                  <a:gd name="T27" fmla="*/ 289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0 h 66"/>
                  <a:gd name="T8" fmla="*/ 6 w 155"/>
                  <a:gd name="T9" fmla="*/ 87 h 66"/>
                  <a:gd name="T10" fmla="*/ 0 w 155"/>
                  <a:gd name="T11" fmla="*/ 120 h 66"/>
                  <a:gd name="T12" fmla="*/ 78 w 155"/>
                  <a:gd name="T13" fmla="*/ 294 h 66"/>
                  <a:gd name="T14" fmla="*/ 96 w 155"/>
                  <a:gd name="T15" fmla="*/ 207 h 66"/>
                  <a:gd name="T16" fmla="*/ 155 w 155"/>
                  <a:gd name="T17" fmla="*/ 327 h 66"/>
                  <a:gd name="T18" fmla="*/ 126 w 155"/>
                  <a:gd name="T19" fmla="*/ 12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190 h 72"/>
                  <a:gd name="T2" fmla="*/ 0 w 42"/>
                  <a:gd name="T3" fmla="*/ 98 h 72"/>
                  <a:gd name="T4" fmla="*/ 12 w 42"/>
                  <a:gd name="T5" fmla="*/ 33 h 72"/>
                  <a:gd name="T6" fmla="*/ 0 w 42"/>
                  <a:gd name="T7" fmla="*/ 33 h 72"/>
                  <a:gd name="T8" fmla="*/ 12 w 42"/>
                  <a:gd name="T9" fmla="*/ 33 h 72"/>
                  <a:gd name="T10" fmla="*/ 24 w 42"/>
                  <a:gd name="T11" fmla="*/ 33 h 72"/>
                  <a:gd name="T12" fmla="*/ 36 w 42"/>
                  <a:gd name="T13" fmla="*/ 33 h 72"/>
                  <a:gd name="T14" fmla="*/ 42 w 42"/>
                  <a:gd name="T15" fmla="*/ 0 h 72"/>
                  <a:gd name="T16" fmla="*/ 30 w 42"/>
                  <a:gd name="T17" fmla="*/ 98 h 72"/>
                  <a:gd name="T18" fmla="*/ 42 w 42"/>
                  <a:gd name="T19" fmla="*/ 254 h 72"/>
                  <a:gd name="T20" fmla="*/ 12 w 42"/>
                  <a:gd name="T21" fmla="*/ 372 h 72"/>
                  <a:gd name="T22" fmla="*/ 6 w 42"/>
                  <a:gd name="T23" fmla="*/ 190 h 72"/>
                  <a:gd name="T24" fmla="*/ 6 w 42"/>
                  <a:gd name="T25" fmla="*/ 19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Arial" panose="020B0604020202020204" pitchFamily="34"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4 h 287"/>
                <a:gd name="T4" fmla="*/ 66 w 365"/>
                <a:gd name="T5" fmla="*/ 136 h 287"/>
                <a:gd name="T6" fmla="*/ 143 w 365"/>
                <a:gd name="T7" fmla="*/ 222 h 287"/>
                <a:gd name="T8" fmla="*/ 191 w 365"/>
                <a:gd name="T9" fmla="*/ 204 h 287"/>
                <a:gd name="T10" fmla="*/ 341 w 365"/>
                <a:gd name="T11" fmla="*/ 348 h 287"/>
                <a:gd name="T12" fmla="*/ 305 w 365"/>
                <a:gd name="T13" fmla="*/ 213 h 287"/>
                <a:gd name="T14" fmla="*/ 365 w 365"/>
                <a:gd name="T15" fmla="*/ 160 h 287"/>
                <a:gd name="T16" fmla="*/ 359 w 365"/>
                <a:gd name="T17" fmla="*/ 154 h 287"/>
                <a:gd name="T18" fmla="*/ 335 w 365"/>
                <a:gd name="T19" fmla="*/ 142 h 287"/>
                <a:gd name="T20" fmla="*/ 299 w 365"/>
                <a:gd name="T21" fmla="*/ 104 h 287"/>
                <a:gd name="T22" fmla="*/ 257 w 365"/>
                <a:gd name="T23" fmla="*/ 86 h 287"/>
                <a:gd name="T24" fmla="*/ 215 w 365"/>
                <a:gd name="T25" fmla="*/ 68 h 287"/>
                <a:gd name="T26" fmla="*/ 173 w 365"/>
                <a:gd name="T27" fmla="*/ 5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4 h 60"/>
                <a:gd name="T16" fmla="*/ 65 w 71"/>
                <a:gd name="T17" fmla="*/ 56 h 60"/>
                <a:gd name="T18" fmla="*/ 71 w 71"/>
                <a:gd name="T19" fmla="*/ 68 h 60"/>
                <a:gd name="T20" fmla="*/ 71 w 71"/>
                <a:gd name="T21" fmla="*/ 74 h 60"/>
                <a:gd name="T22" fmla="*/ 59 w 71"/>
                <a:gd name="T23" fmla="*/ 68 h 60"/>
                <a:gd name="T24" fmla="*/ 47 w 71"/>
                <a:gd name="T25" fmla="*/ 56 h 60"/>
                <a:gd name="T26" fmla="*/ 23 w 71"/>
                <a:gd name="T27" fmla="*/ 44 h 60"/>
                <a:gd name="T28" fmla="*/ 23 w 71"/>
                <a:gd name="T29" fmla="*/ 50 h 60"/>
                <a:gd name="T30" fmla="*/ 18 w 71"/>
                <a:gd name="T31" fmla="*/ 56 h 60"/>
                <a:gd name="T32" fmla="*/ 12 w 71"/>
                <a:gd name="T33" fmla="*/ 62 h 60"/>
                <a:gd name="T34" fmla="*/ 6 w 71"/>
                <a:gd name="T35" fmla="*/ 62 h 60"/>
                <a:gd name="T36" fmla="*/ 6 w 71"/>
                <a:gd name="T37" fmla="*/ 62 h 60"/>
                <a:gd name="T38" fmla="*/ 6 w 71"/>
                <a:gd name="T39" fmla="*/ 5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8 h 162"/>
                <a:gd name="T10" fmla="*/ 96 w 161"/>
                <a:gd name="T11" fmla="*/ 74 h 162"/>
                <a:gd name="T12" fmla="*/ 102 w 161"/>
                <a:gd name="T13" fmla="*/ 86 h 162"/>
                <a:gd name="T14" fmla="*/ 108 w 161"/>
                <a:gd name="T15" fmla="*/ 98 h 162"/>
                <a:gd name="T16" fmla="*/ 120 w 161"/>
                <a:gd name="T17" fmla="*/ 110 h 162"/>
                <a:gd name="T18" fmla="*/ 143 w 161"/>
                <a:gd name="T19" fmla="*/ 134 h 162"/>
                <a:gd name="T20" fmla="*/ 155 w 161"/>
                <a:gd name="T21" fmla="*/ 166 h 162"/>
                <a:gd name="T22" fmla="*/ 161 w 161"/>
                <a:gd name="T23" fmla="*/ 184 h 162"/>
                <a:gd name="T24" fmla="*/ 161 w 161"/>
                <a:gd name="T25" fmla="*/ 190 h 162"/>
                <a:gd name="T26" fmla="*/ 96 w 161"/>
                <a:gd name="T27" fmla="*/ 116 h 162"/>
                <a:gd name="T28" fmla="*/ 30 w 161"/>
                <a:gd name="T29" fmla="*/ 6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4 h 60"/>
                <a:gd name="T4" fmla="*/ 41 w 59"/>
                <a:gd name="T5" fmla="*/ 50 h 60"/>
                <a:gd name="T6" fmla="*/ 47 w 59"/>
                <a:gd name="T7" fmla="*/ 56 h 60"/>
                <a:gd name="T8" fmla="*/ 53 w 59"/>
                <a:gd name="T9" fmla="*/ 68 h 60"/>
                <a:gd name="T10" fmla="*/ 53 w 59"/>
                <a:gd name="T11" fmla="*/ 74 h 60"/>
                <a:gd name="T12" fmla="*/ 47 w 59"/>
                <a:gd name="T13" fmla="*/ 68 h 60"/>
                <a:gd name="T14" fmla="*/ 35 w 59"/>
                <a:gd name="T15" fmla="*/ 62 h 60"/>
                <a:gd name="T16" fmla="*/ 23 w 59"/>
                <a:gd name="T17" fmla="*/ 50 h 60"/>
                <a:gd name="T18" fmla="*/ 17 w 59"/>
                <a:gd name="T19" fmla="*/ 4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50 h 204"/>
                <a:gd name="T2" fmla="*/ 245 w 245"/>
                <a:gd name="T3" fmla="*/ 56 h 204"/>
                <a:gd name="T4" fmla="*/ 209 w 245"/>
                <a:gd name="T5" fmla="*/ 98 h 204"/>
                <a:gd name="T6" fmla="*/ 143 w 245"/>
                <a:gd name="T7" fmla="*/ 160 h 204"/>
                <a:gd name="T8" fmla="*/ 167 w 245"/>
                <a:gd name="T9" fmla="*/ 191 h 204"/>
                <a:gd name="T10" fmla="*/ 179 w 245"/>
                <a:gd name="T11" fmla="*/ 248 h 204"/>
                <a:gd name="T12" fmla="*/ 77 w 245"/>
                <a:gd name="T13" fmla="*/ 160 h 204"/>
                <a:gd name="T14" fmla="*/ 47 w 245"/>
                <a:gd name="T15" fmla="*/ 98 h 204"/>
                <a:gd name="T16" fmla="*/ 89 w 245"/>
                <a:gd name="T17" fmla="*/ 80 h 204"/>
                <a:gd name="T18" fmla="*/ 59 w 245"/>
                <a:gd name="T19" fmla="*/ 5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0 h 204"/>
                <a:gd name="T50" fmla="*/ 233 w 245"/>
                <a:gd name="T51" fmla="*/ 5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6406"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164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4" name="Rectangle 24"/>
          <p:cNvSpPr>
            <a:spLocks noGrp="1" noChangeArrowheads="1"/>
          </p:cNvSpPr>
          <p:nvPr>
            <p:ph type="dt" sz="quarter" idx="10"/>
          </p:nvPr>
        </p:nvSpPr>
        <p:spPr/>
        <p:txBody>
          <a:bodyPr/>
          <a:lstStyle>
            <a:lvl1pPr>
              <a:defRPr>
                <a:latin typeface="Tahoma" panose="020B0604030504040204" pitchFamily="34" charset="0"/>
                <a:cs typeface="Arial" panose="020B0604020202020204" pitchFamily="34" charset="0"/>
              </a:defRPr>
            </a:lvl1pPr>
          </a:lstStyle>
          <a:p>
            <a:pPr>
              <a:defRPr/>
            </a:pPr>
            <a:fld id="{22CC19D6-8DFA-4F90-B06A-F9515048C0D7}" type="datetime1">
              <a:rPr lang="en-US" altLang="en-US"/>
              <a:pPr>
                <a:defRPr/>
              </a:pPr>
              <a:t>10/26/2017</a:t>
            </a:fld>
            <a:endParaRPr lang="en-US" altLang="en-US"/>
          </a:p>
        </p:txBody>
      </p:sp>
      <p:sp>
        <p:nvSpPr>
          <p:cNvPr id="25" name="Rectangle 25"/>
          <p:cNvSpPr>
            <a:spLocks noGrp="1" noChangeArrowheads="1"/>
          </p:cNvSpPr>
          <p:nvPr>
            <p:ph type="sldNum" sz="quarter" idx="11"/>
          </p:nvPr>
        </p:nvSpPr>
        <p:spPr/>
        <p:txBody>
          <a:bodyPr/>
          <a:lstStyle>
            <a:lvl1pPr>
              <a:defRPr>
                <a:latin typeface="Tahoma" pitchFamily="34" charset="0"/>
              </a:defRPr>
            </a:lvl1pPr>
          </a:lstStyle>
          <a:p>
            <a:fld id="{09536A95-1A73-4A7E-8E26-D126F3A975BA}" type="slidenum">
              <a:rPr lang="en-US" altLang="en-US"/>
              <a:pPr/>
              <a:t>‹#›</a:t>
            </a:fld>
            <a:endParaRPr lang="en-US" altLang="en-US"/>
          </a:p>
        </p:txBody>
      </p:sp>
      <p:sp>
        <p:nvSpPr>
          <p:cNvPr id="26" name="Rectangle 26"/>
          <p:cNvSpPr>
            <a:spLocks noGrp="1" noChangeArrowheads="1"/>
          </p:cNvSpPr>
          <p:nvPr>
            <p:ph type="ftr" sz="quarter" idx="12"/>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Tree>
    <p:extLst>
      <p:ext uri="{BB962C8B-B14F-4D97-AF65-F5344CB8AC3E}">
        <p14:creationId xmlns:p14="http://schemas.microsoft.com/office/powerpoint/2010/main" val="2120388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ACF7F1D7-619A-4803-9FE1-FB1D12E3FC0F}"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fld id="{B3AAEBC4-E8BA-414D-84F7-0FEBA26EBE87}" type="slidenum">
              <a:rPr lang="en-US" altLang="en-US"/>
              <a:pPr/>
              <a:t>‹#›</a:t>
            </a:fld>
            <a:endParaRPr lang="en-US" altLang="en-US"/>
          </a:p>
        </p:txBody>
      </p:sp>
    </p:spTree>
    <p:extLst>
      <p:ext uri="{BB962C8B-B14F-4D97-AF65-F5344CB8AC3E}">
        <p14:creationId xmlns:p14="http://schemas.microsoft.com/office/powerpoint/2010/main" val="2848037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7E3DB4DC-B7F9-4A63-91A7-E820C66E9F97}"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fld id="{0CEB2256-E89D-42B6-B66B-71F973CF79F4}" type="slidenum">
              <a:rPr lang="en-US" altLang="en-US"/>
              <a:pPr/>
              <a:t>‹#›</a:t>
            </a:fld>
            <a:endParaRPr lang="en-US" altLang="en-US"/>
          </a:p>
        </p:txBody>
      </p:sp>
    </p:spTree>
    <p:extLst>
      <p:ext uri="{BB962C8B-B14F-4D97-AF65-F5344CB8AC3E}">
        <p14:creationId xmlns:p14="http://schemas.microsoft.com/office/powerpoint/2010/main" val="3554799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CCB45EAF-7981-4A59-A315-2F81D27222B7}"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fld id="{2F109DBB-2FF8-48FB-9E9B-178B639B534F}" type="slidenum">
              <a:rPr lang="en-US" altLang="en-US"/>
              <a:pPr/>
              <a:t>‹#›</a:t>
            </a:fld>
            <a:endParaRPr lang="en-US" altLang="en-US"/>
          </a:p>
        </p:txBody>
      </p:sp>
    </p:spTree>
    <p:extLst>
      <p:ext uri="{BB962C8B-B14F-4D97-AF65-F5344CB8AC3E}">
        <p14:creationId xmlns:p14="http://schemas.microsoft.com/office/powerpoint/2010/main" val="1525453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44C18B09-AC14-4A46-B0F8-8EE5A4843F97}" type="datetime1">
              <a:rPr lang="en-US" altLang="en-US"/>
              <a:pPr>
                <a:defRPr/>
              </a:pPr>
              <a:t>10/26/2017</a:t>
            </a:fld>
            <a:endParaRPr lang="en-US" altLang="en-US"/>
          </a:p>
        </p:txBody>
      </p:sp>
      <p:sp>
        <p:nvSpPr>
          <p:cNvPr id="8" name="Footer Placeholder 7"/>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fld id="{6D505B8E-5BED-41BB-B3FF-22EC04E13EEC}" type="slidenum">
              <a:rPr lang="en-US" altLang="en-US"/>
              <a:pPr/>
              <a:t>‹#›</a:t>
            </a:fld>
            <a:endParaRPr lang="en-US" altLang="en-US"/>
          </a:p>
        </p:txBody>
      </p:sp>
    </p:spTree>
    <p:extLst>
      <p:ext uri="{BB962C8B-B14F-4D97-AF65-F5344CB8AC3E}">
        <p14:creationId xmlns:p14="http://schemas.microsoft.com/office/powerpoint/2010/main" val="176857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fld id="{046B13C6-95EF-4E3B-96BD-255D680A869D}" type="datetime1">
              <a:rPr lang="en-US" altLang="en-US"/>
              <a:pPr>
                <a:defRPr/>
              </a:pPr>
              <a:t>10/26/2017</a:t>
            </a:fld>
            <a:endParaRPr lang="en-US" altLang="en-US"/>
          </a:p>
        </p:txBody>
      </p:sp>
      <p:sp>
        <p:nvSpPr>
          <p:cNvPr id="8"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9" name="Rectangle 41"/>
          <p:cNvSpPr>
            <a:spLocks noGrp="1" noChangeArrowheads="1"/>
          </p:cNvSpPr>
          <p:nvPr>
            <p:ph type="sldNum" sz="quarter" idx="12"/>
          </p:nvPr>
        </p:nvSpPr>
        <p:spPr>
          <a:ln/>
        </p:spPr>
        <p:txBody>
          <a:bodyPr/>
          <a:lstStyle>
            <a:lvl1pPr>
              <a:defRPr/>
            </a:lvl1pPr>
          </a:lstStyle>
          <a:p>
            <a:pPr>
              <a:defRPr/>
            </a:pPr>
            <a:fld id="{383984CA-7AA9-431F-A542-2D48492E05F1}" type="slidenum">
              <a:rPr lang="en-US" altLang="en-US"/>
              <a:pPr>
                <a:defRPr/>
              </a:pPr>
              <a:t>‹#›</a:t>
            </a:fld>
            <a:endParaRPr lang="en-US" altLang="en-US"/>
          </a:p>
        </p:txBody>
      </p:sp>
    </p:spTree>
    <p:extLst>
      <p:ext uri="{BB962C8B-B14F-4D97-AF65-F5344CB8AC3E}">
        <p14:creationId xmlns:p14="http://schemas.microsoft.com/office/powerpoint/2010/main" val="2387286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E9E4873E-4DFC-4F7F-A09A-B3A18CC192ED}" type="datetime1">
              <a:rPr lang="en-US" altLang="en-US"/>
              <a:pPr>
                <a:defRPr/>
              </a:pPr>
              <a:t>10/26/2017</a:t>
            </a:fld>
            <a:endParaRPr lang="en-US" altLang="en-US"/>
          </a:p>
        </p:txBody>
      </p:sp>
      <p:sp>
        <p:nvSpPr>
          <p:cNvPr id="4" name="Footer Placeholder 3"/>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fld id="{5656D2B8-0336-4BB6-9ED6-F578B483A2C4}" type="slidenum">
              <a:rPr lang="en-US" altLang="en-US"/>
              <a:pPr/>
              <a:t>‹#›</a:t>
            </a:fld>
            <a:endParaRPr lang="en-US" altLang="en-US"/>
          </a:p>
        </p:txBody>
      </p:sp>
    </p:spTree>
    <p:extLst>
      <p:ext uri="{BB962C8B-B14F-4D97-AF65-F5344CB8AC3E}">
        <p14:creationId xmlns:p14="http://schemas.microsoft.com/office/powerpoint/2010/main" val="167950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FB7124F0-D65A-4214-A832-6A0357908F7F}" type="datetime1">
              <a:rPr lang="en-US" altLang="en-US"/>
              <a:pPr>
                <a:defRPr/>
              </a:pPr>
              <a:t>10/26/2017</a:t>
            </a:fld>
            <a:endParaRPr lang="en-US" altLang="en-US"/>
          </a:p>
        </p:txBody>
      </p:sp>
      <p:sp>
        <p:nvSpPr>
          <p:cNvPr id="3" name="Footer Placeholder 2"/>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fld id="{7A953349-00CD-442B-875D-BF0DCE72E224}" type="slidenum">
              <a:rPr lang="en-US" altLang="en-US"/>
              <a:pPr/>
              <a:t>‹#›</a:t>
            </a:fld>
            <a:endParaRPr lang="en-US" altLang="en-US"/>
          </a:p>
        </p:txBody>
      </p:sp>
    </p:spTree>
    <p:extLst>
      <p:ext uri="{BB962C8B-B14F-4D97-AF65-F5344CB8AC3E}">
        <p14:creationId xmlns:p14="http://schemas.microsoft.com/office/powerpoint/2010/main" val="2724305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3230182F-B3C2-49C1-A3BA-7B42E04FF47F}"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fld id="{99AA6EAE-1D2D-4B07-8B75-9852FF19143A}" type="slidenum">
              <a:rPr lang="en-US" altLang="en-US"/>
              <a:pPr/>
              <a:t>‹#›</a:t>
            </a:fld>
            <a:endParaRPr lang="en-US" altLang="en-US"/>
          </a:p>
        </p:txBody>
      </p:sp>
    </p:spTree>
    <p:extLst>
      <p:ext uri="{BB962C8B-B14F-4D97-AF65-F5344CB8AC3E}">
        <p14:creationId xmlns:p14="http://schemas.microsoft.com/office/powerpoint/2010/main" val="4178265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DE5E11E8-20C8-4E25-BDF5-EED389D00178}"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fld id="{24D8C425-F64F-44EE-8283-B09F34A80247}" type="slidenum">
              <a:rPr lang="en-US" altLang="en-US"/>
              <a:pPr/>
              <a:t>‹#›</a:t>
            </a:fld>
            <a:endParaRPr lang="en-US" altLang="en-US"/>
          </a:p>
        </p:txBody>
      </p:sp>
    </p:spTree>
    <p:extLst>
      <p:ext uri="{BB962C8B-B14F-4D97-AF65-F5344CB8AC3E}">
        <p14:creationId xmlns:p14="http://schemas.microsoft.com/office/powerpoint/2010/main" val="1486583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7AC0CD66-7188-4B22-B857-C0101DFF0CCA}"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fld id="{76C65058-1180-4B64-87B5-DBBECEA6729E}" type="slidenum">
              <a:rPr lang="en-US" altLang="en-US"/>
              <a:pPr/>
              <a:t>‹#›</a:t>
            </a:fld>
            <a:endParaRPr lang="en-US" altLang="en-US"/>
          </a:p>
        </p:txBody>
      </p:sp>
    </p:spTree>
    <p:extLst>
      <p:ext uri="{BB962C8B-B14F-4D97-AF65-F5344CB8AC3E}">
        <p14:creationId xmlns:p14="http://schemas.microsoft.com/office/powerpoint/2010/main" val="2528963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FD1A8081-699E-4178-B5CD-C5731F02ADAC}" type="datetime1">
              <a:rPr lang="en-US" altLang="en-US"/>
              <a:pPr>
                <a:defRPr/>
              </a:pPr>
              <a:t>10/26/2017</a:t>
            </a:fld>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fld id="{8BEAAC2E-7235-459C-B9BB-61FDFF1C5EEE}" type="slidenum">
              <a:rPr lang="en-US" altLang="en-US"/>
              <a:pPr/>
              <a:t>‹#›</a:t>
            </a:fld>
            <a:endParaRPr lang="en-US" altLang="en-US"/>
          </a:p>
        </p:txBody>
      </p:sp>
    </p:spTree>
    <p:extLst>
      <p:ext uri="{BB962C8B-B14F-4D97-AF65-F5344CB8AC3E}">
        <p14:creationId xmlns:p14="http://schemas.microsoft.com/office/powerpoint/2010/main" val="3558581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194F3E78-E703-4A6A-9859-7BB5A320F399}" type="datetime1">
              <a:rPr lang="en-US" altLang="en-US"/>
              <a:pPr>
                <a:defRPr/>
              </a:pPr>
              <a:t>10/26/2017</a:t>
            </a:fld>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fld id="{0D1C2436-DB22-4B28-97B7-390D2F1BEEA5}" type="slidenum">
              <a:rPr lang="en-US" altLang="en-US"/>
              <a:pPr/>
              <a:t>‹#›</a:t>
            </a:fld>
            <a:endParaRPr lang="en-US" altLang="en-US"/>
          </a:p>
        </p:txBody>
      </p:sp>
    </p:spTree>
    <p:extLst>
      <p:ext uri="{BB962C8B-B14F-4D97-AF65-F5344CB8AC3E}">
        <p14:creationId xmlns:p14="http://schemas.microsoft.com/office/powerpoint/2010/main" val="3955513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26435102-276E-427B-8086-86240D60D077}" type="datetime1">
              <a:rPr lang="en-US" altLang="en-US"/>
              <a:pPr>
                <a:defRPr/>
              </a:pPr>
              <a:t>10/26/2017</a:t>
            </a:fld>
            <a:endParaRPr lang="en-US" altLang="en-US"/>
          </a:p>
        </p:txBody>
      </p:sp>
      <p:sp>
        <p:nvSpPr>
          <p:cNvPr id="8" name="Footer Placeholder 7"/>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fld id="{DBCD6C5F-113E-4573-8F32-D176A3A07B09}" type="slidenum">
              <a:rPr lang="en-US" altLang="en-US"/>
              <a:pPr/>
              <a:t>‹#›</a:t>
            </a:fld>
            <a:endParaRPr lang="en-US" altLang="en-US"/>
          </a:p>
        </p:txBody>
      </p:sp>
    </p:spTree>
    <p:extLst>
      <p:ext uri="{BB962C8B-B14F-4D97-AF65-F5344CB8AC3E}">
        <p14:creationId xmlns:p14="http://schemas.microsoft.com/office/powerpoint/2010/main" val="1026296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atin typeface="Tahoma" panose="020B0604030504040204" pitchFamily="34" charset="0"/>
                <a:cs typeface="Arial" panose="020B0604020202020204" pitchFamily="34" charset="0"/>
              </a:defRPr>
            </a:lvl1pPr>
          </a:lstStyle>
          <a:p>
            <a:pPr>
              <a:defRPr/>
            </a:pPr>
            <a:fld id="{AA384E43-FBC3-42A8-8FA0-7F8F1CBD7ABD}" type="datetime1">
              <a:rPr lang="en-US" altLang="en-US"/>
              <a:pPr>
                <a:defRPr/>
              </a:pPr>
              <a:t>10/26/2017</a:t>
            </a:fld>
            <a:endParaRPr lang="en-US" altLang="en-US"/>
          </a:p>
        </p:txBody>
      </p:sp>
      <p:sp>
        <p:nvSpPr>
          <p:cNvPr id="7" name="Footer Placeholder 6"/>
          <p:cNvSpPr>
            <a:spLocks noGrp="1"/>
          </p:cNvSpPr>
          <p:nvPr>
            <p:ph type="ftr" sz="quarter" idx="11"/>
          </p:nvPr>
        </p:nvSpPr>
        <p:spPr/>
        <p:txBody>
          <a:bodyPr/>
          <a:lstStyle>
            <a:lvl1pPr>
              <a:defRPr>
                <a:latin typeface="Tahoma" panose="020B0604030504040204" pitchFamily="34" charset="0"/>
                <a:cs typeface="Arial" panose="020B0604020202020204" pitchFamily="34" charset="0"/>
              </a:defRPr>
            </a:lvl1pPr>
          </a:lstStyle>
          <a:p>
            <a:pPr>
              <a:defRPr/>
            </a:pPr>
            <a:r>
              <a:rPr lang="en-US" altLang="en-US"/>
              <a:t>Geologic Time &amp; Fossils</a:t>
            </a:r>
          </a:p>
        </p:txBody>
      </p:sp>
      <p:sp>
        <p:nvSpPr>
          <p:cNvPr id="8" name="Slide Number Placeholder 7"/>
          <p:cNvSpPr>
            <a:spLocks noGrp="1"/>
          </p:cNvSpPr>
          <p:nvPr>
            <p:ph type="sldNum" sz="quarter" idx="12"/>
          </p:nvPr>
        </p:nvSpPr>
        <p:spPr/>
        <p:txBody>
          <a:bodyPr/>
          <a:lstStyle>
            <a:lvl1pPr>
              <a:defRPr>
                <a:latin typeface="Tahoma" pitchFamily="34" charset="0"/>
              </a:defRPr>
            </a:lvl1pPr>
          </a:lstStyle>
          <a:p>
            <a:fld id="{D9E45598-6E4C-4203-A53C-7767C1E878E3}" type="slidenum">
              <a:rPr lang="en-US" altLang="en-US"/>
              <a:pPr/>
              <a:t>‹#›</a:t>
            </a:fld>
            <a:endParaRPr lang="en-US" altLang="en-US"/>
          </a:p>
        </p:txBody>
      </p:sp>
    </p:spTree>
    <p:extLst>
      <p:ext uri="{BB962C8B-B14F-4D97-AF65-F5344CB8AC3E}">
        <p14:creationId xmlns:p14="http://schemas.microsoft.com/office/powerpoint/2010/main" val="3424045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GB" noProof="0" smtClean="0"/>
          </a:p>
        </p:txBody>
      </p:sp>
    </p:spTree>
    <p:extLst>
      <p:ext uri="{BB962C8B-B14F-4D97-AF65-F5344CB8AC3E}">
        <p14:creationId xmlns:p14="http://schemas.microsoft.com/office/powerpoint/2010/main" val="1329694449"/>
      </p:ext>
    </p:extLst>
  </p:cSld>
  <p:clrMapOvr>
    <a:masterClrMapping/>
  </p:clrMapOvr>
  <p:transition spd="slow">
    <p:cut thruBlk="1"/>
    <p:sndAc>
      <p:stSnd>
        <p:snd r:embed="rId1" name="ahem.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fld id="{FF3D5284-A03C-4279-9F31-D8566DEB4219}" type="datetime1">
              <a:rPr lang="en-US" altLang="en-US"/>
              <a:pPr>
                <a:defRPr/>
              </a:pPr>
              <a:t>10/26/2017</a:t>
            </a:fld>
            <a:endParaRPr lang="en-US" altLang="en-US"/>
          </a:p>
        </p:txBody>
      </p:sp>
      <p:sp>
        <p:nvSpPr>
          <p:cNvPr id="4"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5" name="Rectangle 41"/>
          <p:cNvSpPr>
            <a:spLocks noGrp="1" noChangeArrowheads="1"/>
          </p:cNvSpPr>
          <p:nvPr>
            <p:ph type="sldNum" sz="quarter" idx="12"/>
          </p:nvPr>
        </p:nvSpPr>
        <p:spPr>
          <a:ln/>
        </p:spPr>
        <p:txBody>
          <a:bodyPr/>
          <a:lstStyle>
            <a:lvl1pPr>
              <a:defRPr/>
            </a:lvl1pPr>
          </a:lstStyle>
          <a:p>
            <a:pPr>
              <a:defRPr/>
            </a:pPr>
            <a:fld id="{327D1E8B-0754-403A-AA2D-D810B1BD3366}" type="slidenum">
              <a:rPr lang="en-US" altLang="en-US"/>
              <a:pPr>
                <a:defRPr/>
              </a:pPr>
              <a:t>‹#›</a:t>
            </a:fld>
            <a:endParaRPr lang="en-US" altLang="en-US"/>
          </a:p>
        </p:txBody>
      </p:sp>
    </p:spTree>
    <p:extLst>
      <p:ext uri="{BB962C8B-B14F-4D97-AF65-F5344CB8AC3E}">
        <p14:creationId xmlns:p14="http://schemas.microsoft.com/office/powerpoint/2010/main" val="14634393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7155537"/>
      </p:ext>
    </p:extLst>
  </p:cSld>
  <p:clrMapOvr>
    <a:masterClrMapping/>
  </p:clrMapOvr>
  <p:transition spd="slow">
    <p:cut thruBlk="1"/>
    <p:sndAc>
      <p:stSnd>
        <p:snd r:embed="rId1" name="ahem.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fld id="{DE9CA5D3-2CFE-4ED6-BC00-55C8C0EDAF1D}" type="datetime1">
              <a:rPr lang="en-US" altLang="en-US"/>
              <a:pPr>
                <a:defRPr/>
              </a:pPr>
              <a:t>10/26/2017</a:t>
            </a:fld>
            <a:endParaRPr lang="en-US" altLang="en-US"/>
          </a:p>
        </p:txBody>
      </p:sp>
      <p:sp>
        <p:nvSpPr>
          <p:cNvPr id="3"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4" name="Rectangle 41"/>
          <p:cNvSpPr>
            <a:spLocks noGrp="1" noChangeArrowheads="1"/>
          </p:cNvSpPr>
          <p:nvPr>
            <p:ph type="sldNum" sz="quarter" idx="12"/>
          </p:nvPr>
        </p:nvSpPr>
        <p:spPr>
          <a:ln/>
        </p:spPr>
        <p:txBody>
          <a:bodyPr/>
          <a:lstStyle>
            <a:lvl1pPr>
              <a:defRPr/>
            </a:lvl1pPr>
          </a:lstStyle>
          <a:p>
            <a:pPr>
              <a:defRPr/>
            </a:pPr>
            <a:fld id="{B28EC5D9-8758-4301-8EE5-C941812DAEF7}" type="slidenum">
              <a:rPr lang="en-US" altLang="en-US"/>
              <a:pPr>
                <a:defRPr/>
              </a:pPr>
              <a:t>‹#›</a:t>
            </a:fld>
            <a:endParaRPr lang="en-US" altLang="en-US"/>
          </a:p>
        </p:txBody>
      </p:sp>
    </p:spTree>
    <p:extLst>
      <p:ext uri="{BB962C8B-B14F-4D97-AF65-F5344CB8AC3E}">
        <p14:creationId xmlns:p14="http://schemas.microsoft.com/office/powerpoint/2010/main" val="345775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fld id="{39C70F54-8F20-458D-B80E-D2BDE5F289C1}" type="datetime1">
              <a:rPr lang="en-US" altLang="en-US"/>
              <a:pPr>
                <a:defRPr/>
              </a:pPr>
              <a:t>10/26/2017</a:t>
            </a:fld>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7" name="Rectangle 41"/>
          <p:cNvSpPr>
            <a:spLocks noGrp="1" noChangeArrowheads="1"/>
          </p:cNvSpPr>
          <p:nvPr>
            <p:ph type="sldNum" sz="quarter" idx="12"/>
          </p:nvPr>
        </p:nvSpPr>
        <p:spPr>
          <a:ln/>
        </p:spPr>
        <p:txBody>
          <a:bodyPr/>
          <a:lstStyle>
            <a:lvl1pPr>
              <a:defRPr/>
            </a:lvl1pPr>
          </a:lstStyle>
          <a:p>
            <a:pPr>
              <a:defRPr/>
            </a:pPr>
            <a:fld id="{1FE7227B-9063-4B92-A7C0-55163D3AE0EE}" type="slidenum">
              <a:rPr lang="en-US" altLang="en-US"/>
              <a:pPr>
                <a:defRPr/>
              </a:pPr>
              <a:t>‹#›</a:t>
            </a:fld>
            <a:endParaRPr lang="en-US" altLang="en-US"/>
          </a:p>
        </p:txBody>
      </p:sp>
    </p:spTree>
    <p:extLst>
      <p:ext uri="{BB962C8B-B14F-4D97-AF65-F5344CB8AC3E}">
        <p14:creationId xmlns:p14="http://schemas.microsoft.com/office/powerpoint/2010/main" val="195917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fld id="{3B26C2CC-17CA-4A8F-B290-64231DAF15DA}" type="datetime1">
              <a:rPr lang="en-US" altLang="en-US"/>
              <a:pPr>
                <a:defRPr/>
              </a:pPr>
              <a:t>10/26/2017</a:t>
            </a:fld>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r>
              <a:rPr lang="en-US" altLang="en-US"/>
              <a:t>Geologic Time &amp; Fossils</a:t>
            </a:r>
          </a:p>
        </p:txBody>
      </p:sp>
      <p:sp>
        <p:nvSpPr>
          <p:cNvPr id="7" name="Rectangle 41"/>
          <p:cNvSpPr>
            <a:spLocks noGrp="1" noChangeArrowheads="1"/>
          </p:cNvSpPr>
          <p:nvPr>
            <p:ph type="sldNum" sz="quarter" idx="12"/>
          </p:nvPr>
        </p:nvSpPr>
        <p:spPr>
          <a:ln/>
        </p:spPr>
        <p:txBody>
          <a:bodyPr/>
          <a:lstStyle>
            <a:lvl1pPr>
              <a:defRPr/>
            </a:lvl1pPr>
          </a:lstStyle>
          <a:p>
            <a:pPr>
              <a:defRPr/>
            </a:pPr>
            <a:fld id="{7CD2B1A7-6935-4DF0-B5D8-3A3BC89F3551}" type="slidenum">
              <a:rPr lang="en-US" altLang="en-US"/>
              <a:pPr>
                <a:defRPr/>
              </a:pPr>
              <a:t>‹#›</a:t>
            </a:fld>
            <a:endParaRPr lang="en-US" altLang="en-US"/>
          </a:p>
        </p:txBody>
      </p:sp>
    </p:spTree>
    <p:extLst>
      <p:ext uri="{BB962C8B-B14F-4D97-AF65-F5344CB8AC3E}">
        <p14:creationId xmlns:p14="http://schemas.microsoft.com/office/powerpoint/2010/main" val="11720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3.jpe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813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4"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3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3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4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3"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4"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5"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6"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7"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8"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49"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0"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1"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3"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4"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5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5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58"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5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6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6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6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16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816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48165"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8166"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67"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Arial" panose="020B0604020202020204" pitchFamily="34" charset="0"/>
              </a:defRPr>
            </a:lvl1pPr>
          </a:lstStyle>
          <a:p>
            <a:pPr>
              <a:defRPr/>
            </a:pPr>
            <a:fld id="{8D874735-A0FB-4C0D-A289-44D30DB6D228}" type="datetime1">
              <a:rPr lang="en-US" altLang="en-US"/>
              <a:pPr>
                <a:defRPr/>
              </a:pPr>
              <a:t>10/26/2017</a:t>
            </a:fld>
            <a:endParaRPr lang="en-US" altLang="en-US"/>
          </a:p>
        </p:txBody>
      </p:sp>
      <p:sp>
        <p:nvSpPr>
          <p:cNvPr id="48168"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cs typeface="Arial" panose="020B0604020202020204" pitchFamily="34" charset="0"/>
              </a:defRPr>
            </a:lvl1pPr>
          </a:lstStyle>
          <a:p>
            <a:pPr>
              <a:defRPr/>
            </a:pPr>
            <a:r>
              <a:rPr lang="en-US" altLang="en-US"/>
              <a:t>Geologic Time &amp; Fossils</a:t>
            </a:r>
          </a:p>
        </p:txBody>
      </p:sp>
      <p:sp>
        <p:nvSpPr>
          <p:cNvPr id="48169"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6F623B-1C92-44F0-AE99-564453D05B1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816"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 id="2147484798" r:id="rId12"/>
    <p:sldLayoutId id="2147484799" r:id="rId13"/>
    <p:sldLayoutId id="2147484800" r:id="rId14"/>
  </p:sldLayoutIdLst>
  <p:hf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panose="020B0604020202020204" pitchFamily="34" charset="0"/>
                <a:cs typeface="+mn-cs"/>
              </a:defRPr>
            </a:lvl1pPr>
          </a:lstStyle>
          <a:p>
            <a:pPr>
              <a:defRPr/>
            </a:pPr>
            <a:fld id="{A753016C-E279-4FC1-BEDB-1EF9E2AFD421}" type="datetime1">
              <a:rPr lang="en-US" altLang="en-US"/>
              <a:pPr>
                <a:defRPr/>
              </a:pPr>
              <a:t>10/26/2017</a:t>
            </a:fld>
            <a:endParaRPr lang="en-US" alt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panose="020B0604020202020204" pitchFamily="34" charset="0"/>
                <a:cs typeface="+mn-cs"/>
              </a:defRPr>
            </a:lvl1pPr>
          </a:lstStyle>
          <a:p>
            <a:pPr>
              <a:defRPr/>
            </a:pPr>
            <a:r>
              <a:rPr lang="en-US" altLang="en-US"/>
              <a:t>Geologic Time &amp; Fossils</a:t>
            </a: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pitchFamily="34" charset="0"/>
              </a:defRPr>
            </a:lvl1pPr>
          </a:lstStyle>
          <a:p>
            <a:pPr>
              <a:defRPr/>
            </a:pPr>
            <a:fld id="{0E82AF5D-FB46-4191-BF5E-7EFC4B9731D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tmplLst>
          <p:tmpl lvl="1">
            <p:tnLst>
              <p:par>
                <p:cTn presetID="1" presetClass="entr" presetSubtype="0" fill="hold" nodeType="clickEffect">
                  <p:stCondLst>
                    <p:cond delay="0"/>
                  </p:stCondLst>
                  <p:childTnLst>
                    <p:set>
                      <p:cBhvr>
                        <p:cTn dur="1" fill="hold">
                          <p:stCondLst>
                            <p:cond delay="0"/>
                          </p:stCondLst>
                        </p:cTn>
                        <p:tgtEl>
                          <p:spTgt spid="614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147"/>
                        </p:tgtEl>
                        <p:attrNameLst>
                          <p:attrName>style.visibility</p:attrName>
                        </p:attrNameLst>
                      </p:cBhvr>
                      <p:to>
                        <p:strVal val="visible"/>
                      </p:to>
                    </p:set>
                  </p:childTnLst>
                </p:cTn>
              </p:par>
            </p:tnLst>
          </p:tmpl>
        </p:tmplLst>
      </p:bldP>
    </p:bldLst>
  </p:timing>
  <p:hf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817C0BE8-A936-4927-9558-32918CB02654}" type="datetime1">
              <a:rPr lang="en-US" altLang="en-US"/>
              <a:pPr>
                <a:defRPr/>
              </a:pPr>
              <a:t>10/26/2017</a:t>
            </a:fld>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en-US" altLang="en-US"/>
              <a:t>Geologic Time &amp; Fossils</a:t>
            </a: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pPr>
              <a:defRPr/>
            </a:pPr>
            <a:fld id="{78426EB3-994B-4AC2-BA40-C8E06053E1E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 id="2147484844" r:id="rId12"/>
    <p:sldLayoutId id="2147484812" r:id="rId13"/>
    <p:sldLayoutId id="2147484845" r:id="rId14"/>
    <p:sldLayoutId id="2147484846" r:id="rId15"/>
    <p:sldLayoutId id="2147484813" r:id="rId16"/>
    <p:sldLayoutId id="2147484814" r:id="rId17"/>
    <p:sldLayoutId id="2147484847" r:id="rId18"/>
    <p:sldLayoutId id="2147484815" r:id="rId19"/>
  </p:sldLayoutIdLst>
  <p:hf hd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3196 w 6027"/>
                <a:gd name="T1" fmla="*/ 1 h 2296"/>
                <a:gd name="T2" fmla="*/ 0 w 6027"/>
                <a:gd name="T3" fmla="*/ 1 h 2296"/>
                <a:gd name="T4" fmla="*/ 0 w 6027"/>
                <a:gd name="T5" fmla="*/ 0 h 2296"/>
                <a:gd name="T6" fmla="*/ 3196 w 6027"/>
                <a:gd name="T7" fmla="*/ 0 h 2296"/>
                <a:gd name="T8" fmla="*/ 3196 w 6027"/>
                <a:gd name="T9" fmla="*/ 1 h 2296"/>
                <a:gd name="T10" fmla="*/ 3196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536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Arial" panose="020B0604020202020204" pitchFamily="34" charset="0"/>
              </a:endParaRPr>
            </a:p>
          </p:txBody>
        </p:sp>
      </p:grpSp>
      <p:sp>
        <p:nvSpPr>
          <p:cNvPr id="2051"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052" name="Group 6"/>
          <p:cNvGrpSpPr>
            <a:grpSpLocks/>
          </p:cNvGrpSpPr>
          <p:nvPr/>
        </p:nvGrpSpPr>
        <p:grpSpPr bwMode="auto">
          <a:xfrm>
            <a:off x="0" y="6019800"/>
            <a:ext cx="7848600" cy="857250"/>
            <a:chOff x="0" y="3792"/>
            <a:chExt cx="4944" cy="540"/>
          </a:xfrm>
        </p:grpSpPr>
        <p:sp>
          <p:nvSpPr>
            <p:cNvPr id="1536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Arial" panose="020B0604020202020204" pitchFamily="34" charset="0"/>
              </a:endParaRPr>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86 h 353"/>
                  <a:gd name="T4" fmla="*/ 24 w 186"/>
                  <a:gd name="T5" fmla="*/ 147 h 353"/>
                  <a:gd name="T6" fmla="*/ 18 w 186"/>
                  <a:gd name="T7" fmla="*/ 318 h 353"/>
                  <a:gd name="T8" fmla="*/ 42 w 186"/>
                  <a:gd name="T9" fmla="*/ 551 h 353"/>
                  <a:gd name="T10" fmla="*/ 48 w 186"/>
                  <a:gd name="T11" fmla="*/ 780 h 353"/>
                  <a:gd name="T12" fmla="*/ 0 w 186"/>
                  <a:gd name="T13" fmla="*/ 1705 h 353"/>
                  <a:gd name="T14" fmla="*/ 54 w 186"/>
                  <a:gd name="T15" fmla="*/ 1129 h 353"/>
                  <a:gd name="T16" fmla="*/ 84 w 186"/>
                  <a:gd name="T17" fmla="*/ 1041 h 353"/>
                  <a:gd name="T18" fmla="*/ 126 w 186"/>
                  <a:gd name="T19" fmla="*/ 610 h 353"/>
                  <a:gd name="T20" fmla="*/ 144 w 186"/>
                  <a:gd name="T21" fmla="*/ 577 h 353"/>
                  <a:gd name="T22" fmla="*/ 144 w 186"/>
                  <a:gd name="T23" fmla="*/ 435 h 353"/>
                  <a:gd name="T24" fmla="*/ 186 w 186"/>
                  <a:gd name="T25" fmla="*/ 318 h 353"/>
                  <a:gd name="T26" fmla="*/ 162 w 186"/>
                  <a:gd name="T27" fmla="*/ 289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0 h 66"/>
                  <a:gd name="T8" fmla="*/ 6 w 155"/>
                  <a:gd name="T9" fmla="*/ 87 h 66"/>
                  <a:gd name="T10" fmla="*/ 0 w 155"/>
                  <a:gd name="T11" fmla="*/ 120 h 66"/>
                  <a:gd name="T12" fmla="*/ 78 w 155"/>
                  <a:gd name="T13" fmla="*/ 294 h 66"/>
                  <a:gd name="T14" fmla="*/ 96 w 155"/>
                  <a:gd name="T15" fmla="*/ 207 h 66"/>
                  <a:gd name="T16" fmla="*/ 155 w 155"/>
                  <a:gd name="T17" fmla="*/ 327 h 66"/>
                  <a:gd name="T18" fmla="*/ 126 w 155"/>
                  <a:gd name="T19" fmla="*/ 12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72" name="Freeform 13"/>
              <p:cNvSpPr>
                <a:spLocks/>
              </p:cNvSpPr>
              <p:nvPr userDrawn="1"/>
            </p:nvSpPr>
            <p:spPr bwMode="ltGray">
              <a:xfrm>
                <a:off x="2486" y="3859"/>
                <a:ext cx="42" cy="81"/>
              </a:xfrm>
              <a:custGeom>
                <a:avLst/>
                <a:gdLst>
                  <a:gd name="T0" fmla="*/ 6 w 42"/>
                  <a:gd name="T1" fmla="*/ 190 h 72"/>
                  <a:gd name="T2" fmla="*/ 0 w 42"/>
                  <a:gd name="T3" fmla="*/ 98 h 72"/>
                  <a:gd name="T4" fmla="*/ 12 w 42"/>
                  <a:gd name="T5" fmla="*/ 33 h 72"/>
                  <a:gd name="T6" fmla="*/ 0 w 42"/>
                  <a:gd name="T7" fmla="*/ 33 h 72"/>
                  <a:gd name="T8" fmla="*/ 12 w 42"/>
                  <a:gd name="T9" fmla="*/ 33 h 72"/>
                  <a:gd name="T10" fmla="*/ 24 w 42"/>
                  <a:gd name="T11" fmla="*/ 33 h 72"/>
                  <a:gd name="T12" fmla="*/ 36 w 42"/>
                  <a:gd name="T13" fmla="*/ 33 h 72"/>
                  <a:gd name="T14" fmla="*/ 42 w 42"/>
                  <a:gd name="T15" fmla="*/ 0 h 72"/>
                  <a:gd name="T16" fmla="*/ 30 w 42"/>
                  <a:gd name="T17" fmla="*/ 98 h 72"/>
                  <a:gd name="T18" fmla="*/ 42 w 42"/>
                  <a:gd name="T19" fmla="*/ 254 h 72"/>
                  <a:gd name="T20" fmla="*/ 12 w 42"/>
                  <a:gd name="T21" fmla="*/ 372 h 72"/>
                  <a:gd name="T22" fmla="*/ 6 w 42"/>
                  <a:gd name="T23" fmla="*/ 190 h 72"/>
                  <a:gd name="T24" fmla="*/ 6 w 42"/>
                  <a:gd name="T25" fmla="*/ 19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537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Arial" panose="020B0604020202020204" pitchFamily="34" charset="0"/>
              </a:endParaRPr>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74 h 287"/>
                <a:gd name="T4" fmla="*/ 66 w 365"/>
                <a:gd name="T5" fmla="*/ 136 h 287"/>
                <a:gd name="T6" fmla="*/ 143 w 365"/>
                <a:gd name="T7" fmla="*/ 222 h 287"/>
                <a:gd name="T8" fmla="*/ 191 w 365"/>
                <a:gd name="T9" fmla="*/ 204 h 287"/>
                <a:gd name="T10" fmla="*/ 341 w 365"/>
                <a:gd name="T11" fmla="*/ 348 h 287"/>
                <a:gd name="T12" fmla="*/ 305 w 365"/>
                <a:gd name="T13" fmla="*/ 213 h 287"/>
                <a:gd name="T14" fmla="*/ 365 w 365"/>
                <a:gd name="T15" fmla="*/ 160 h 287"/>
                <a:gd name="T16" fmla="*/ 359 w 365"/>
                <a:gd name="T17" fmla="*/ 154 h 287"/>
                <a:gd name="T18" fmla="*/ 335 w 365"/>
                <a:gd name="T19" fmla="*/ 142 h 287"/>
                <a:gd name="T20" fmla="*/ 299 w 365"/>
                <a:gd name="T21" fmla="*/ 104 h 287"/>
                <a:gd name="T22" fmla="*/ 257 w 365"/>
                <a:gd name="T23" fmla="*/ 86 h 287"/>
                <a:gd name="T24" fmla="*/ 215 w 365"/>
                <a:gd name="T25" fmla="*/ 68 h 287"/>
                <a:gd name="T26" fmla="*/ 173 w 365"/>
                <a:gd name="T27" fmla="*/ 5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4 h 60"/>
                <a:gd name="T16" fmla="*/ 65 w 71"/>
                <a:gd name="T17" fmla="*/ 56 h 60"/>
                <a:gd name="T18" fmla="*/ 71 w 71"/>
                <a:gd name="T19" fmla="*/ 68 h 60"/>
                <a:gd name="T20" fmla="*/ 71 w 71"/>
                <a:gd name="T21" fmla="*/ 74 h 60"/>
                <a:gd name="T22" fmla="*/ 59 w 71"/>
                <a:gd name="T23" fmla="*/ 68 h 60"/>
                <a:gd name="T24" fmla="*/ 47 w 71"/>
                <a:gd name="T25" fmla="*/ 56 h 60"/>
                <a:gd name="T26" fmla="*/ 23 w 71"/>
                <a:gd name="T27" fmla="*/ 44 h 60"/>
                <a:gd name="T28" fmla="*/ 23 w 71"/>
                <a:gd name="T29" fmla="*/ 50 h 60"/>
                <a:gd name="T30" fmla="*/ 18 w 71"/>
                <a:gd name="T31" fmla="*/ 56 h 60"/>
                <a:gd name="T32" fmla="*/ 12 w 71"/>
                <a:gd name="T33" fmla="*/ 62 h 60"/>
                <a:gd name="T34" fmla="*/ 6 w 71"/>
                <a:gd name="T35" fmla="*/ 62 h 60"/>
                <a:gd name="T36" fmla="*/ 6 w 71"/>
                <a:gd name="T37" fmla="*/ 62 h 60"/>
                <a:gd name="T38" fmla="*/ 6 w 71"/>
                <a:gd name="T39" fmla="*/ 5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8 h 162"/>
                <a:gd name="T10" fmla="*/ 96 w 161"/>
                <a:gd name="T11" fmla="*/ 74 h 162"/>
                <a:gd name="T12" fmla="*/ 102 w 161"/>
                <a:gd name="T13" fmla="*/ 86 h 162"/>
                <a:gd name="T14" fmla="*/ 108 w 161"/>
                <a:gd name="T15" fmla="*/ 98 h 162"/>
                <a:gd name="T16" fmla="*/ 120 w 161"/>
                <a:gd name="T17" fmla="*/ 110 h 162"/>
                <a:gd name="T18" fmla="*/ 143 w 161"/>
                <a:gd name="T19" fmla="*/ 134 h 162"/>
                <a:gd name="T20" fmla="*/ 155 w 161"/>
                <a:gd name="T21" fmla="*/ 166 h 162"/>
                <a:gd name="T22" fmla="*/ 161 w 161"/>
                <a:gd name="T23" fmla="*/ 184 h 162"/>
                <a:gd name="T24" fmla="*/ 161 w 161"/>
                <a:gd name="T25" fmla="*/ 190 h 162"/>
                <a:gd name="T26" fmla="*/ 96 w 161"/>
                <a:gd name="T27" fmla="*/ 116 h 162"/>
                <a:gd name="T28" fmla="*/ 30 w 161"/>
                <a:gd name="T29" fmla="*/ 6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3" name="Freeform 20"/>
            <p:cNvSpPr>
              <a:spLocks/>
            </p:cNvSpPr>
            <p:nvPr/>
          </p:nvSpPr>
          <p:spPr bwMode="auto">
            <a:xfrm>
              <a:off x="706" y="3854"/>
              <a:ext cx="59" cy="61"/>
            </a:xfrm>
            <a:custGeom>
              <a:avLst/>
              <a:gdLst>
                <a:gd name="T0" fmla="*/ 59 w 59"/>
                <a:gd name="T1" fmla="*/ 6 h 60"/>
                <a:gd name="T2" fmla="*/ 41 w 59"/>
                <a:gd name="T3" fmla="*/ 44 h 60"/>
                <a:gd name="T4" fmla="*/ 41 w 59"/>
                <a:gd name="T5" fmla="*/ 50 h 60"/>
                <a:gd name="T6" fmla="*/ 47 w 59"/>
                <a:gd name="T7" fmla="*/ 56 h 60"/>
                <a:gd name="T8" fmla="*/ 53 w 59"/>
                <a:gd name="T9" fmla="*/ 68 h 60"/>
                <a:gd name="T10" fmla="*/ 53 w 59"/>
                <a:gd name="T11" fmla="*/ 74 h 60"/>
                <a:gd name="T12" fmla="*/ 47 w 59"/>
                <a:gd name="T13" fmla="*/ 68 h 60"/>
                <a:gd name="T14" fmla="*/ 35 w 59"/>
                <a:gd name="T15" fmla="*/ 62 h 60"/>
                <a:gd name="T16" fmla="*/ 23 w 59"/>
                <a:gd name="T17" fmla="*/ 50 h 60"/>
                <a:gd name="T18" fmla="*/ 17 w 59"/>
                <a:gd name="T19" fmla="*/ 4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064" name="Freeform 21"/>
            <p:cNvSpPr>
              <a:spLocks/>
            </p:cNvSpPr>
            <p:nvPr/>
          </p:nvSpPr>
          <p:spPr bwMode="auto">
            <a:xfrm>
              <a:off x="395" y="3811"/>
              <a:ext cx="245" cy="207"/>
            </a:xfrm>
            <a:custGeom>
              <a:avLst/>
              <a:gdLst>
                <a:gd name="T0" fmla="*/ 233 w 245"/>
                <a:gd name="T1" fmla="*/ 50 h 204"/>
                <a:gd name="T2" fmla="*/ 245 w 245"/>
                <a:gd name="T3" fmla="*/ 56 h 204"/>
                <a:gd name="T4" fmla="*/ 209 w 245"/>
                <a:gd name="T5" fmla="*/ 98 h 204"/>
                <a:gd name="T6" fmla="*/ 143 w 245"/>
                <a:gd name="T7" fmla="*/ 160 h 204"/>
                <a:gd name="T8" fmla="*/ 167 w 245"/>
                <a:gd name="T9" fmla="*/ 191 h 204"/>
                <a:gd name="T10" fmla="*/ 179 w 245"/>
                <a:gd name="T11" fmla="*/ 248 h 204"/>
                <a:gd name="T12" fmla="*/ 77 w 245"/>
                <a:gd name="T13" fmla="*/ 160 h 204"/>
                <a:gd name="T14" fmla="*/ 47 w 245"/>
                <a:gd name="T15" fmla="*/ 98 h 204"/>
                <a:gd name="T16" fmla="*/ 89 w 245"/>
                <a:gd name="T17" fmla="*/ 80 h 204"/>
                <a:gd name="T18" fmla="*/ 59 w 245"/>
                <a:gd name="T19" fmla="*/ 5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0 h 204"/>
                <a:gd name="T50" fmla="*/ 233 w 245"/>
                <a:gd name="T51" fmla="*/ 5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15382"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84"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Arial" panose="020B0604020202020204" pitchFamily="34" charset="0"/>
                <a:cs typeface="+mn-cs"/>
              </a:defRPr>
            </a:lvl1pPr>
          </a:lstStyle>
          <a:p>
            <a:pPr>
              <a:defRPr/>
            </a:pPr>
            <a:fld id="{381F3456-1137-483E-8A5A-0B3E6F9F6BC2}" type="datetime1">
              <a:rPr lang="en-US" altLang="en-US"/>
              <a:pPr>
                <a:defRPr/>
              </a:pPr>
              <a:t>10/26/2017</a:t>
            </a:fld>
            <a:endParaRPr lang="en-US" altLang="en-US"/>
          </a:p>
        </p:txBody>
      </p:sp>
      <p:sp>
        <p:nvSpPr>
          <p:cNvPr id="15385"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Arial" panose="020B0604020202020204" pitchFamily="34" charset="0"/>
                <a:cs typeface="+mn-cs"/>
              </a:defRPr>
            </a:lvl1pPr>
          </a:lstStyle>
          <a:p>
            <a:pPr>
              <a:defRPr/>
            </a:pPr>
            <a:r>
              <a:rPr lang="en-US" altLang="en-US"/>
              <a:t>Geologic Time &amp; Fossils</a:t>
            </a:r>
          </a:p>
        </p:txBody>
      </p:sp>
      <p:sp>
        <p:nvSpPr>
          <p:cNvPr id="15386"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pitchFamily="34" charset="0"/>
              </a:defRPr>
            </a:lvl1pPr>
          </a:lstStyle>
          <a:p>
            <a:fld id="{141D5CD5-991B-4B1F-995B-C7450867EB39}" type="slidenum">
              <a:rPr lang="en-US" altLang="en-US"/>
              <a:pPr/>
              <a:t>‹#›</a:t>
            </a:fld>
            <a:endParaRPr lang="en-US" altLang="en-US"/>
          </a:p>
        </p:txBody>
      </p:sp>
    </p:spTree>
    <p:extLst>
      <p:ext uri="{BB962C8B-B14F-4D97-AF65-F5344CB8AC3E}">
        <p14:creationId xmlns:p14="http://schemas.microsoft.com/office/powerpoint/2010/main" val="2934837085"/>
      </p:ext>
    </p:extLst>
  </p:cSld>
  <p:clrMap bg1="dk2" tx1="lt1" bg2="dk1" tx2="lt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 id="2147484863" r:id="rId15"/>
    <p:sldLayoutId id="2147484864" r:id="rId16"/>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hyperlink" Target="../../../Program%20Files/TurningPoint/2003/Question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6.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6.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hyperlink" Target="http://www.enchantedlearning.com/subjects/Geologictime.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6.xml"/><Relationship Id="rId5" Type="http://schemas.openxmlformats.org/officeDocument/2006/relationships/image" Target="../media/image47.jpe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6.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85888" y="939800"/>
            <a:ext cx="6400800" cy="609600"/>
          </a:xfrm>
        </p:spPr>
        <p:txBody>
          <a:bodyPr/>
          <a:lstStyle/>
          <a:p>
            <a:pPr eaLnBrk="1" hangingPunct="1">
              <a:defRPr/>
            </a:pPr>
            <a:r>
              <a:rPr lang="en-US" dirty="0" smtClean="0"/>
              <a:t>Chapter 21</a:t>
            </a:r>
          </a:p>
        </p:txBody>
      </p:sp>
      <p:sp>
        <p:nvSpPr>
          <p:cNvPr id="3" name="Title 2"/>
          <p:cNvSpPr>
            <a:spLocks noGrp="1"/>
          </p:cNvSpPr>
          <p:nvPr>
            <p:ph type="ctrTitle"/>
          </p:nvPr>
        </p:nvSpPr>
        <p:spPr>
          <a:xfrm>
            <a:off x="36513" y="117475"/>
            <a:ext cx="9107487" cy="1114425"/>
          </a:xfrm>
        </p:spPr>
        <p:txBody>
          <a:bodyPr/>
          <a:lstStyle/>
          <a:p>
            <a:pPr eaLnBrk="1" hangingPunct="1">
              <a:defRPr/>
            </a:pPr>
            <a:r>
              <a:rPr lang="en-US" sz="4000" dirty="0" smtClean="0"/>
              <a:t>Geologic Time: </a:t>
            </a:r>
            <a:br>
              <a:rPr lang="en-US" sz="4000" dirty="0" smtClean="0"/>
            </a:br>
            <a:r>
              <a:rPr lang="en-US" sz="4000" dirty="0" smtClean="0"/>
              <a:t>Fossils &amp; the Rock Record</a:t>
            </a:r>
          </a:p>
        </p:txBody>
      </p:sp>
      <p:grpSp>
        <p:nvGrpSpPr>
          <p:cNvPr id="37892" name="Group 6"/>
          <p:cNvGrpSpPr>
            <a:grpSpLocks/>
          </p:cNvGrpSpPr>
          <p:nvPr/>
        </p:nvGrpSpPr>
        <p:grpSpPr bwMode="auto">
          <a:xfrm>
            <a:off x="1971675" y="1447800"/>
            <a:ext cx="5229225" cy="5505450"/>
            <a:chOff x="1971020" y="1447800"/>
            <a:chExt cx="5229389" cy="5505510"/>
          </a:xfrm>
        </p:grpSpPr>
        <p:pic>
          <p:nvPicPr>
            <p:cNvPr id="378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1020" y="1447800"/>
              <a:ext cx="522938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99643" y="6553256"/>
              <a:ext cx="4572143" cy="400054"/>
            </a:xfrm>
            <a:prstGeom prst="rect">
              <a:avLst/>
            </a:prstGeom>
          </p:spPr>
          <p:txBody>
            <a:bodyPr>
              <a:spAutoFit/>
            </a:bodyPr>
            <a:lstStyle/>
            <a:p>
              <a:pPr>
                <a:defRPr/>
              </a:pPr>
              <a:r>
                <a:rPr lang="en-US" sz="1000" dirty="0">
                  <a:solidFill>
                    <a:schemeClr val="bg2">
                      <a:lumMod val="50000"/>
                    </a:schemeClr>
                  </a:solidFill>
                </a:rPr>
                <a:t>http://greenforecast.com/wp-content/uploads/2013/04/geologic-time-drawing.jpg</a:t>
              </a:r>
            </a:p>
          </p:txBody>
        </p:sp>
      </p:grpSp>
      <p:sp>
        <p:nvSpPr>
          <p:cNvPr id="37893" name="Footer Placeholder 8"/>
          <p:cNvSpPr>
            <a:spLocks noGrp="1"/>
          </p:cNvSpPr>
          <p:nvPr>
            <p:ph type="ftr" sz="quarter" idx="11"/>
          </p:nvPr>
        </p:nvSpPr>
        <p:spPr>
          <a:xfrm>
            <a:off x="1885950" y="6183313"/>
            <a:ext cx="2895600" cy="457200"/>
          </a:xfrm>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37894" name="Slide Number Placeholder 9"/>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49CC4F13-1800-4B8A-97FC-E2297F68C8E1}" type="slidenum">
              <a:rPr lang="en-US" altLang="en-US" sz="1200" smtClean="0"/>
              <a:pPr>
                <a:spcBef>
                  <a:spcPct val="0"/>
                </a:spcBef>
                <a:buClrTx/>
                <a:buSzTx/>
                <a:buFontTx/>
                <a:buNone/>
              </a:pPr>
              <a:t>1</a:t>
            </a:fld>
            <a:endParaRPr lang="en-US" altLang="en-US"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0" y="76200"/>
            <a:ext cx="1987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itchFamily="18" charset="2"/>
              <a:buChar char=""/>
              <a:tabLst>
                <a:tab pos="228600" algn="l"/>
                <a:tab pos="1943100" algn="l"/>
              </a:tabLst>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tabLst>
                <a:tab pos="228600" algn="l"/>
                <a:tab pos="1943100" algn="l"/>
              </a:tabLst>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tabLst>
                <a:tab pos="228600" algn="l"/>
                <a:tab pos="1943100" algn="l"/>
              </a:tabLst>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9pPr>
          </a:lstStyle>
          <a:p>
            <a:pPr algn="ctr" eaLnBrk="1" hangingPunct="1">
              <a:lnSpc>
                <a:spcPct val="90000"/>
              </a:lnSpc>
              <a:spcBef>
                <a:spcPct val="20000"/>
              </a:spcBef>
              <a:spcAft>
                <a:spcPct val="20000"/>
              </a:spcAft>
              <a:buClrTx/>
              <a:buSzTx/>
              <a:buFontTx/>
              <a:buNone/>
            </a:pPr>
            <a:r>
              <a:rPr lang="en-US" altLang="en-US" sz="3600" b="1">
                <a:solidFill>
                  <a:srgbClr val="ECCA22"/>
                </a:solidFill>
                <a:latin typeface="Times New Roman" pitchFamily="18" charset="0"/>
              </a:rPr>
              <a:t>Half-Life</a:t>
            </a:r>
            <a:endParaRPr lang="en-US" altLang="en-US" sz="3600">
              <a:solidFill>
                <a:srgbClr val="ECCA22"/>
              </a:solidFill>
              <a:latin typeface="Times New Roman" pitchFamily="18" charset="0"/>
            </a:endParaRPr>
          </a:p>
        </p:txBody>
      </p:sp>
      <p:sp>
        <p:nvSpPr>
          <p:cNvPr id="146435" name="Text Box 3"/>
          <p:cNvSpPr txBox="1">
            <a:spLocks noChangeArrowheads="1"/>
          </p:cNvSpPr>
          <p:nvPr/>
        </p:nvSpPr>
        <p:spPr bwMode="auto">
          <a:xfrm>
            <a:off x="-5443" y="661988"/>
            <a:ext cx="87630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514350" indent="-514350">
              <a:spcBef>
                <a:spcPts val="1000"/>
              </a:spcBef>
              <a:buClr>
                <a:srgbClr val="8AD0D6"/>
              </a:buClr>
              <a:buSzPct val="80000"/>
              <a:buFont typeface="Wingdings 3" pitchFamily="18" charset="2"/>
              <a:buChar char=""/>
              <a:tabLst>
                <a:tab pos="228600" algn="l"/>
                <a:tab pos="1943100" algn="l"/>
              </a:tabLst>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tabLst>
                <a:tab pos="228600" algn="l"/>
                <a:tab pos="1943100" algn="l"/>
              </a:tabLst>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tabLst>
                <a:tab pos="228600" algn="l"/>
                <a:tab pos="1943100" algn="l"/>
              </a:tabLst>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tabLst>
                <a:tab pos="228600" algn="l"/>
                <a:tab pos="1943100" algn="l"/>
              </a:tabLst>
              <a:defRPr sz="1400">
                <a:solidFill>
                  <a:schemeClr val="tx1"/>
                </a:solidFill>
                <a:latin typeface="Century Gothic" pitchFamily="34" charset="0"/>
              </a:defRPr>
            </a:lvl9pPr>
          </a:lstStyle>
          <a:p>
            <a:pPr eaLnBrk="1" hangingPunct="1">
              <a:lnSpc>
                <a:spcPct val="90000"/>
              </a:lnSpc>
              <a:spcBef>
                <a:spcPct val="20000"/>
              </a:spcBef>
              <a:spcAft>
                <a:spcPct val="20000"/>
              </a:spcAft>
              <a:buClr>
                <a:srgbClr val="FFFFFF"/>
              </a:buClr>
              <a:buSzTx/>
              <a:buFont typeface="Century Gothic" pitchFamily="34" charset="0"/>
              <a:buAutoNum type="arabicPeriod"/>
            </a:pPr>
            <a:r>
              <a:rPr lang="en-US" altLang="en-US" sz="2800" dirty="0">
                <a:solidFill>
                  <a:srgbClr val="FFFFFF"/>
                </a:solidFill>
                <a:latin typeface="Times New Roman" pitchFamily="18" charset="0"/>
              </a:rPr>
              <a:t>The </a:t>
            </a:r>
            <a:r>
              <a:rPr lang="en-US" altLang="en-US" sz="2800" b="1" u="sng" dirty="0">
                <a:solidFill>
                  <a:srgbClr val="FFFFFF"/>
                </a:solidFill>
                <a:latin typeface="Times New Roman" pitchFamily="18" charset="0"/>
              </a:rPr>
              <a:t>half-life</a:t>
            </a:r>
            <a:r>
              <a:rPr lang="en-US" altLang="en-US" sz="2800" dirty="0">
                <a:solidFill>
                  <a:srgbClr val="FFFFFF"/>
                </a:solidFill>
                <a:latin typeface="Times New Roman" pitchFamily="18" charset="0"/>
              </a:rPr>
              <a:t> of an </a:t>
            </a:r>
            <a:r>
              <a:rPr lang="en-US" altLang="en-US" sz="2800" dirty="0" smtClean="0">
                <a:solidFill>
                  <a:srgbClr val="FFFFFF"/>
                </a:solidFill>
                <a:latin typeface="Times New Roman" pitchFamily="18" charset="0"/>
              </a:rPr>
              <a:t>element </a:t>
            </a:r>
            <a:r>
              <a:rPr lang="en-US" altLang="en-US" sz="2800" dirty="0">
                <a:solidFill>
                  <a:srgbClr val="FFFFFF"/>
                </a:solidFill>
                <a:latin typeface="Times New Roman" pitchFamily="18" charset="0"/>
              </a:rPr>
              <a:t>is the </a:t>
            </a:r>
            <a:r>
              <a:rPr lang="en-US" altLang="en-US" sz="2800" u="sng" dirty="0">
                <a:solidFill>
                  <a:srgbClr val="FFC000"/>
                </a:solidFill>
                <a:latin typeface="Times New Roman" pitchFamily="18" charset="0"/>
              </a:rPr>
              <a:t>time it takes for half (50%)</a:t>
            </a:r>
            <a:r>
              <a:rPr lang="en-US" altLang="en-US" sz="2800" dirty="0">
                <a:solidFill>
                  <a:srgbClr val="FFFFFF"/>
                </a:solidFill>
                <a:latin typeface="Times New Roman" pitchFamily="18" charset="0"/>
              </a:rPr>
              <a:t> of the atoms in the element to decay into </a:t>
            </a:r>
            <a:r>
              <a:rPr lang="en-US" altLang="en-US" sz="2800" dirty="0" smtClean="0">
                <a:solidFill>
                  <a:srgbClr val="FFFFFF"/>
                </a:solidFill>
                <a:latin typeface="Times New Roman" pitchFamily="18" charset="0"/>
              </a:rPr>
              <a:t>a new element</a:t>
            </a:r>
            <a:r>
              <a:rPr lang="en-US" altLang="en-US" sz="2800" dirty="0">
                <a:solidFill>
                  <a:srgbClr val="FFFFFF"/>
                </a:solidFill>
                <a:latin typeface="Times New Roman" pitchFamily="18" charset="0"/>
              </a:rPr>
              <a:t>.</a:t>
            </a:r>
          </a:p>
          <a:p>
            <a:pPr eaLnBrk="1" hangingPunct="1">
              <a:lnSpc>
                <a:spcPct val="90000"/>
              </a:lnSpc>
              <a:spcBef>
                <a:spcPct val="20000"/>
              </a:spcBef>
              <a:spcAft>
                <a:spcPct val="20000"/>
              </a:spcAft>
              <a:buClr>
                <a:srgbClr val="FFFFFF"/>
              </a:buClr>
              <a:buSzTx/>
              <a:buFont typeface="Century Gothic" pitchFamily="34" charset="0"/>
              <a:buAutoNum type="arabicPeriod"/>
            </a:pPr>
            <a:r>
              <a:rPr lang="en-US" altLang="en-US" sz="2800" dirty="0">
                <a:solidFill>
                  <a:srgbClr val="FFFFFF"/>
                </a:solidFill>
                <a:latin typeface="Times New Roman" pitchFamily="18" charset="0"/>
              </a:rPr>
              <a:t>By measuring the percent of </a:t>
            </a:r>
            <a:r>
              <a:rPr lang="en-US" altLang="en-US" sz="2800" dirty="0" smtClean="0">
                <a:solidFill>
                  <a:srgbClr val="FFFFFF"/>
                </a:solidFill>
                <a:latin typeface="Times New Roman" pitchFamily="18" charset="0"/>
              </a:rPr>
              <a:t>original element left</a:t>
            </a:r>
            <a:r>
              <a:rPr lang="en-US" altLang="en-US" sz="2800" dirty="0">
                <a:solidFill>
                  <a:srgbClr val="FFFFFF"/>
                </a:solidFill>
                <a:latin typeface="Times New Roman" pitchFamily="18" charset="0"/>
              </a:rPr>
              <a:t>, absolute age can be determined.</a:t>
            </a:r>
          </a:p>
        </p:txBody>
      </p:sp>
      <p:pic>
        <p:nvPicPr>
          <p:cNvPr id="74756" name="Picture 8" descr="im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2963863"/>
            <a:ext cx="474980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 descr="The graph shows a radioactive decay curve for carbon-14. "/>
          <p:cNvPicPr>
            <a:picLocks noChangeAspect="1" noChangeArrowheads="1"/>
          </p:cNvPicPr>
          <p:nvPr/>
        </p:nvPicPr>
        <p:blipFill>
          <a:blip r:embed="rId3">
            <a:extLst>
              <a:ext uri="{28A0092B-C50C-407E-A947-70E740481C1C}">
                <a14:useLocalDpi xmlns:a14="http://schemas.microsoft.com/office/drawing/2010/main" val="0"/>
              </a:ext>
            </a:extLst>
          </a:blip>
          <a:srcRect l="24167" t="3072" r="24167" b="7455"/>
          <a:stretch>
            <a:fillRect/>
          </a:stretch>
        </p:blipFill>
        <p:spPr bwMode="auto">
          <a:xfrm>
            <a:off x="304800" y="3014663"/>
            <a:ext cx="33528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14288"/>
            <a:ext cx="8229600" cy="533401"/>
          </a:xfrm>
        </p:spPr>
        <p:txBody>
          <a:bodyPr/>
          <a:lstStyle/>
          <a:p>
            <a:pPr algn="ctr" eaLnBrk="1" hangingPunct="1"/>
            <a:r>
              <a:rPr lang="en-US" altLang="en-US" sz="3200" u="sng" dirty="0" smtClean="0"/>
              <a:t>Your Turn:</a:t>
            </a:r>
            <a:br>
              <a:rPr lang="en-US" altLang="en-US" sz="3200" u="sng" dirty="0" smtClean="0"/>
            </a:br>
            <a:r>
              <a:rPr lang="en-US" altLang="en-US" sz="3200" u="sng" dirty="0" smtClean="0"/>
              <a:t>Half-Life Determination from Graph</a:t>
            </a:r>
          </a:p>
        </p:txBody>
      </p:sp>
      <p:pic>
        <p:nvPicPr>
          <p:cNvPr id="21506" name="Picture 4" descr="basic"/>
          <p:cNvPicPr>
            <a:picLocks noGrp="1" noChangeAspect="1" noChangeArrowheads="1"/>
          </p:cNvPicPr>
          <p:nvPr>
            <p:ph idx="4294967295"/>
          </p:nvPr>
        </p:nvPicPr>
        <p:blipFill>
          <a:blip r:embed="rId2" cstate="print">
            <a:clrChange>
              <a:clrFrom>
                <a:srgbClr val="C0C0C0"/>
              </a:clrFrom>
              <a:clrTo>
                <a:srgbClr val="C0C0C0">
                  <a:alpha val="0"/>
                </a:srgbClr>
              </a:clrTo>
            </a:clrChange>
            <a:duotone>
              <a:prstClr val="black"/>
              <a:srgbClr val="FFFF00">
                <a:tint val="45000"/>
                <a:satMod val="400000"/>
              </a:srgbClr>
            </a:duotone>
          </a:blip>
          <a:srcRect/>
          <a:stretch>
            <a:fillRect/>
          </a:stretch>
        </p:blipFill>
        <p:spPr>
          <a:xfrm>
            <a:off x="982661" y="1736629"/>
            <a:ext cx="7627938" cy="5132388"/>
          </a:xfrm>
          <a:solidFill>
            <a:schemeClr val="tx1"/>
          </a:solidFill>
        </p:spPr>
      </p:pic>
      <p:sp>
        <p:nvSpPr>
          <p:cNvPr id="87044" name="TextBox 2"/>
          <p:cNvSpPr txBox="1">
            <a:spLocks noChangeArrowheads="1"/>
          </p:cNvSpPr>
          <p:nvPr/>
        </p:nvSpPr>
        <p:spPr bwMode="auto">
          <a:xfrm>
            <a:off x="533400" y="1219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r>
              <a:rPr lang="en-US" altLang="en-US" sz="2400">
                <a:latin typeface="Tahoma" pitchFamily="34" charset="0"/>
              </a:rPr>
              <a:t>What is the half-life of the element in the graph below?</a:t>
            </a:r>
          </a:p>
        </p:txBody>
      </p:sp>
      <p:sp>
        <p:nvSpPr>
          <p:cNvPr id="4" name="Footer Placeholder 3"/>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8704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977BF5E5-19EA-4075-8423-3801948901D4}" type="slidenum">
              <a:rPr lang="en-US" altLang="en-US" sz="2800" smtClean="0">
                <a:solidFill>
                  <a:srgbClr val="FFFFFF"/>
                </a:solidFill>
                <a:latin typeface="Tahoma" pitchFamily="34" charset="0"/>
              </a:rPr>
              <a:pPr>
                <a:spcBef>
                  <a:spcPct val="0"/>
                </a:spcBef>
                <a:buClrTx/>
                <a:buSzTx/>
                <a:buFontTx/>
                <a:buNone/>
              </a:pPr>
              <a:t>11</a:t>
            </a:fld>
            <a:endParaRPr lang="en-US" altLang="en-US" sz="2800" smtClean="0">
              <a:solidFill>
                <a:srgbClr val="FFFFFF"/>
              </a:solidFill>
              <a:latin typeface="Tahoma" pitchFamily="34" charset="0"/>
            </a:endParaRPr>
          </a:p>
        </p:txBody>
      </p:sp>
    </p:spTree>
    <p:extLst>
      <p:ext uri="{BB962C8B-B14F-4D97-AF65-F5344CB8AC3E}">
        <p14:creationId xmlns:p14="http://schemas.microsoft.com/office/powerpoint/2010/main" val="394523747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ist"/>
          <p:cNvPicPr>
            <a:picLocks noGrp="1" noChangeAspect="1" noChangeArrowheads="1"/>
          </p:cNvPicPr>
          <p:nvPr>
            <p:ph/>
          </p:nvPr>
        </p:nvPicPr>
        <p:blipFill>
          <a:blip r:embed="rId3" cstate="print">
            <a:clrChange>
              <a:clrFrom>
                <a:srgbClr val="C0C0C0"/>
              </a:clrFrom>
              <a:clrTo>
                <a:srgbClr val="C0C0C0">
                  <a:alpha val="0"/>
                </a:srgbClr>
              </a:clrTo>
            </a:clrChange>
            <a:duotone>
              <a:prstClr val="black"/>
              <a:srgbClr val="FFFF00">
                <a:tint val="45000"/>
                <a:satMod val="400000"/>
              </a:srgbClr>
            </a:duotone>
          </a:blip>
          <a:stretch>
            <a:fillRect/>
          </a:stretch>
        </p:blipFill>
        <p:spPr>
          <a:xfrm>
            <a:off x="684882" y="1066800"/>
            <a:ext cx="7772400" cy="5229123"/>
          </a:xfrm>
          <a:solidFill>
            <a:schemeClr val="tx1"/>
          </a:solidFill>
        </p:spPr>
      </p:pic>
      <p:sp>
        <p:nvSpPr>
          <p:cNvPr id="88067" name="Title 1"/>
          <p:cNvSpPr txBox="1">
            <a:spLocks/>
          </p:cNvSpPr>
          <p:nvPr/>
        </p:nvSpPr>
        <p:spPr bwMode="auto">
          <a:xfrm>
            <a:off x="-918" y="-152400"/>
            <a:ext cx="9144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a:spcBef>
                <a:spcPct val="20000"/>
              </a:spcBef>
              <a:buClr>
                <a:schemeClr val="tx2"/>
              </a:buClr>
              <a:buSzTx/>
              <a:buFontTx/>
              <a:buNone/>
            </a:pPr>
            <a:r>
              <a:rPr lang="en-US" altLang="en-US" sz="3200" u="sng" dirty="0"/>
              <a:t>Answer: </a:t>
            </a:r>
          </a:p>
          <a:p>
            <a:pPr algn="ctr">
              <a:spcBef>
                <a:spcPct val="20000"/>
              </a:spcBef>
              <a:buClr>
                <a:schemeClr val="tx2"/>
              </a:buClr>
              <a:buSzTx/>
              <a:buFontTx/>
              <a:buNone/>
            </a:pPr>
            <a:r>
              <a:rPr lang="en-US" altLang="en-US" sz="3200" u="sng" dirty="0"/>
              <a:t>Half-Life Determination from Graph</a:t>
            </a:r>
          </a:p>
        </p:txBody>
      </p:sp>
      <p:sp>
        <p:nvSpPr>
          <p:cNvPr id="2" name="TextBox 1"/>
          <p:cNvSpPr txBox="1"/>
          <p:nvPr/>
        </p:nvSpPr>
        <p:spPr>
          <a:xfrm>
            <a:off x="684882" y="6295923"/>
            <a:ext cx="7772400" cy="461665"/>
          </a:xfrm>
          <a:prstGeom prst="rect">
            <a:avLst/>
          </a:prstGeom>
          <a:noFill/>
        </p:spPr>
        <p:txBody>
          <a:bodyPr wrap="square" rtlCol="0">
            <a:spAutoFit/>
          </a:bodyPr>
          <a:lstStyle/>
          <a:p>
            <a:r>
              <a:rPr lang="en-US" sz="2400" dirty="0" smtClean="0"/>
              <a:t>****Additional Half-Life Problems at End of Note Packet</a:t>
            </a:r>
            <a:endParaRPr lang="en-US" sz="2400" dirty="0"/>
          </a:p>
        </p:txBody>
      </p:sp>
    </p:spTree>
    <p:extLst>
      <p:ext uri="{BB962C8B-B14F-4D97-AF65-F5344CB8AC3E}">
        <p14:creationId xmlns:p14="http://schemas.microsoft.com/office/powerpoint/2010/main" val="1173192433"/>
      </p:ext>
    </p:extLst>
  </p:cSld>
  <p:clrMapOvr>
    <a:masterClrMapping/>
  </p:clrMapOvr>
  <p:transition spd="slow">
    <p:cut thruBlk="1"/>
    <p:sndAc>
      <p:stSnd>
        <p:snd r:embed="rId2" name="ahem.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6200"/>
            <a:ext cx="7056437" cy="1400175"/>
          </a:xfrm>
        </p:spPr>
        <p:txBody>
          <a:bodyPr/>
          <a:lstStyle/>
          <a:p>
            <a:pPr algn="ctr"/>
            <a:r>
              <a:rPr lang="en-US" altLang="en-US" sz="3200" b="1" u="sng" dirty="0" smtClean="0"/>
              <a:t>Review of Computer Simulations</a:t>
            </a:r>
            <a:r>
              <a:rPr lang="en-US" altLang="en-US" sz="3200" dirty="0" smtClean="0"/>
              <a:t/>
            </a:r>
            <a:br>
              <a:rPr lang="en-US" altLang="en-US" sz="3200" dirty="0" smtClean="0"/>
            </a:br>
            <a:r>
              <a:rPr lang="en-US" altLang="en-US" sz="3200" dirty="0" smtClean="0"/>
              <a:t>What Radioactive Elements can be used for Dating?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9590547"/>
              </p:ext>
            </p:extLst>
          </p:nvPr>
        </p:nvGraphicFramePr>
        <p:xfrm>
          <a:off x="542924" y="1708150"/>
          <a:ext cx="7620000" cy="5105400"/>
        </p:xfrm>
        <a:graphic>
          <a:graphicData uri="http://schemas.openxmlformats.org/drawingml/2006/table">
            <a:tbl>
              <a:tblPr firstRow="1" bandRow="1">
                <a:tableStyleId>{5C22544A-7EE6-4342-B048-85BDC9FD1C3A}</a:tableStyleId>
              </a:tblPr>
              <a:tblGrid>
                <a:gridCol w="2249234"/>
                <a:gridCol w="2854796"/>
                <a:gridCol w="2515970"/>
              </a:tblGrid>
              <a:tr h="735404">
                <a:tc>
                  <a:txBody>
                    <a:bodyPr/>
                    <a:lstStyle/>
                    <a:p>
                      <a:pPr algn="ctr"/>
                      <a:endParaRPr lang="en-US" sz="1800" dirty="0"/>
                    </a:p>
                  </a:txBody>
                  <a:tcPr marT="45714" marB="45714">
                    <a:lnR w="12700" cap="flat" cmpd="sng" algn="ctr">
                      <a:solidFill>
                        <a:schemeClr val="tx1"/>
                      </a:solidFill>
                      <a:prstDash val="solid"/>
                      <a:round/>
                      <a:headEnd type="none" w="med" len="med"/>
                      <a:tailEnd type="none" w="med" len="med"/>
                    </a:lnR>
                  </a:tcPr>
                </a:tc>
                <a:tc>
                  <a:txBody>
                    <a:bodyPr/>
                    <a:lstStyle/>
                    <a:p>
                      <a:pPr marL="0" marR="0" indent="0" algn="ctr" defTabSz="457207" rtl="0" eaLnBrk="1" fontAlgn="auto" latinLnBrk="0" hangingPunct="1">
                        <a:lnSpc>
                          <a:spcPct val="100000"/>
                        </a:lnSpc>
                        <a:spcBef>
                          <a:spcPts val="0"/>
                        </a:spcBef>
                        <a:spcAft>
                          <a:spcPts val="0"/>
                        </a:spcAft>
                        <a:buClrTx/>
                        <a:buSzTx/>
                        <a:buFontTx/>
                        <a:buNone/>
                        <a:tabLst/>
                        <a:defRPr/>
                      </a:pPr>
                      <a:r>
                        <a:rPr lang="en-US" sz="1800" dirty="0" smtClean="0"/>
                        <a:t>Carbon</a:t>
                      </a:r>
                      <a:r>
                        <a:rPr lang="en-US" sz="1800" baseline="0" dirty="0" smtClean="0"/>
                        <a:t>-14</a:t>
                      </a:r>
                      <a:endParaRPr lang="en-US" sz="1800" dirty="0" smtClean="0"/>
                    </a:p>
                    <a:p>
                      <a:pPr algn="ctr"/>
                      <a:endParaRPr lang="en-US" sz="1800" dirty="0"/>
                    </a:p>
                  </a:txBody>
                  <a:tcPr marT="45714" marB="45714">
                    <a:lnL w="12700" cap="flat" cmpd="sng" algn="ctr">
                      <a:solidFill>
                        <a:schemeClr val="tx1"/>
                      </a:solidFill>
                      <a:prstDash val="solid"/>
                      <a:round/>
                      <a:headEnd type="none" w="med" len="med"/>
                      <a:tailEnd type="none" w="med" len="med"/>
                    </a:lnL>
                  </a:tcPr>
                </a:tc>
                <a:tc>
                  <a:txBody>
                    <a:bodyPr/>
                    <a:lstStyle/>
                    <a:p>
                      <a:pPr algn="ctr"/>
                      <a:r>
                        <a:rPr lang="en-US" sz="1800" dirty="0" smtClean="0"/>
                        <a:t>Uranium </a:t>
                      </a:r>
                      <a:endParaRPr lang="en-US" sz="1800" dirty="0"/>
                    </a:p>
                  </a:txBody>
                  <a:tcPr marT="45714" marB="45714"/>
                </a:tc>
              </a:tr>
              <a:tr h="1220468">
                <a:tc>
                  <a:txBody>
                    <a:bodyPr/>
                    <a:lstStyle/>
                    <a:p>
                      <a:endParaRPr lang="en-US" sz="1800" dirty="0" smtClean="0"/>
                    </a:p>
                    <a:p>
                      <a:r>
                        <a:rPr lang="en-US" sz="1800" dirty="0" smtClean="0"/>
                        <a:t>What is it’s half life?</a:t>
                      </a:r>
                    </a:p>
                    <a:p>
                      <a:endParaRPr lang="en-US" sz="1800" dirty="0"/>
                    </a:p>
                  </a:txBody>
                  <a:tcPr marT="45714" marB="4571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800" dirty="0"/>
                    </a:p>
                  </a:txBody>
                  <a:tcPr marT="45714" marB="45714">
                    <a:lnB w="12700" cap="flat" cmpd="sng" algn="ctr">
                      <a:solidFill>
                        <a:schemeClr val="tx1"/>
                      </a:solidFill>
                      <a:prstDash val="solid"/>
                      <a:round/>
                      <a:headEnd type="none" w="med" len="med"/>
                      <a:tailEnd type="none" w="med" len="med"/>
                    </a:lnB>
                  </a:tcPr>
                </a:tc>
              </a:tr>
              <a:tr h="1365762">
                <a:tc>
                  <a:txBody>
                    <a:bodyPr/>
                    <a:lstStyle/>
                    <a:p>
                      <a:endParaRPr lang="en-US" sz="1800" dirty="0" smtClean="0"/>
                    </a:p>
                    <a:p>
                      <a:r>
                        <a:rPr lang="en-US" sz="1800" dirty="0" smtClean="0"/>
                        <a:t>What objects can it date</a:t>
                      </a:r>
                      <a:r>
                        <a:rPr lang="en-US" sz="1800" baseline="0" dirty="0" smtClean="0"/>
                        <a:t>?</a:t>
                      </a:r>
                      <a:endParaRPr lang="en-US" sz="1800" dirty="0" smtClean="0"/>
                    </a:p>
                    <a:p>
                      <a:endParaRPr lang="en-US" sz="1800" dirty="0"/>
                    </a:p>
                  </a:txBody>
                  <a:tcPr marT="45714" marB="4571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800" dirty="0"/>
                    </a:p>
                  </a:txBody>
                  <a:tcPr marT="45714" marB="45714">
                    <a:lnT w="12700" cap="flat" cmpd="sng" algn="ctr">
                      <a:solidFill>
                        <a:schemeClr val="tx1"/>
                      </a:solidFill>
                      <a:prstDash val="solid"/>
                      <a:round/>
                      <a:headEnd type="none" w="med" len="med"/>
                      <a:tailEnd type="none" w="med" len="med"/>
                    </a:lnT>
                  </a:tcPr>
                </a:tc>
              </a:tr>
              <a:tr h="1783766">
                <a:tc>
                  <a:txBody>
                    <a:bodyPr/>
                    <a:lstStyle/>
                    <a:p>
                      <a:r>
                        <a:rPr lang="en-US" sz="1800" dirty="0" smtClean="0"/>
                        <a:t>What are it’s limitations? (When can it NOT be used?)</a:t>
                      </a:r>
                    </a:p>
                    <a:p>
                      <a:endParaRPr lang="en-US" sz="1800" dirty="0" smtClean="0"/>
                    </a:p>
                    <a:p>
                      <a:endParaRPr lang="en-US" sz="1800" dirty="0"/>
                    </a:p>
                  </a:txBody>
                  <a:tcPr marT="45714" marB="45714">
                    <a:lnR w="12700" cap="flat" cmpd="sng" algn="ctr">
                      <a:solidFill>
                        <a:schemeClr val="tx1"/>
                      </a:solidFill>
                      <a:prstDash val="solid"/>
                      <a:round/>
                      <a:headEnd type="none" w="med" len="med"/>
                      <a:tailEnd type="none" w="med" len="med"/>
                    </a:lnR>
                  </a:tcPr>
                </a:tc>
                <a:tc>
                  <a:txBody>
                    <a:bodyPr/>
                    <a:lstStyle/>
                    <a:p>
                      <a:endParaRPr lang="en-US" sz="1800" dirty="0"/>
                    </a:p>
                  </a:txBody>
                  <a:tcPr marT="45714" marB="45714">
                    <a:lnL w="12700" cap="flat" cmpd="sng" algn="ctr">
                      <a:solidFill>
                        <a:schemeClr val="tx1"/>
                      </a:solidFill>
                      <a:prstDash val="solid"/>
                      <a:round/>
                      <a:headEnd type="none" w="med" len="med"/>
                      <a:tailEnd type="none" w="med" len="med"/>
                    </a:lnL>
                  </a:tcPr>
                </a:tc>
                <a:tc>
                  <a:txBody>
                    <a:bodyPr/>
                    <a:lstStyle/>
                    <a:p>
                      <a:endParaRPr lang="en-US" sz="1800" dirty="0"/>
                    </a:p>
                  </a:txBody>
                  <a:tcPr marT="45714" marB="45714"/>
                </a:tc>
              </a:tr>
            </a:tbl>
          </a:graphicData>
        </a:graphic>
      </p:graphicFrame>
      <p:sp>
        <p:nvSpPr>
          <p:cNvPr id="4" name="Footer Placeholder 3"/>
          <p:cNvSpPr>
            <a:spLocks noGrp="1"/>
          </p:cNvSpPr>
          <p:nvPr>
            <p:ph type="ftr" sz="quarter" idx="11"/>
          </p:nvPr>
        </p:nvSpPr>
        <p:spPr/>
        <p:txBody>
          <a:bodyPr/>
          <a:lstStyle/>
          <a:p>
            <a:pPr>
              <a:defRPr/>
            </a:pPr>
            <a:r>
              <a:rPr lang="en-US" altLang="en-US" smtClean="0"/>
              <a:t>Geologic Time &amp; Fossils</a:t>
            </a:r>
            <a:endParaRPr lang="en-US" altLang="en-US"/>
          </a:p>
        </p:txBody>
      </p:sp>
      <p:sp>
        <p:nvSpPr>
          <p:cNvPr id="7682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F34F19FF-2D1D-4D3B-A221-98AA4AC5D184}" type="slidenum">
              <a:rPr lang="en-US" altLang="en-US" smtClean="0">
                <a:solidFill>
                  <a:srgbClr val="FFFFFF"/>
                </a:solidFill>
              </a:rPr>
              <a:pPr/>
              <a:t>13</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marL="450850" indent="-450850" eaLnBrk="1" hangingPunct="1"/>
            <a:r>
              <a:rPr lang="en-US" altLang="en-US" smtClean="0"/>
              <a:t>Radiometric Dating of Fossils</a:t>
            </a:r>
          </a:p>
        </p:txBody>
      </p:sp>
      <p:sp>
        <p:nvSpPr>
          <p:cNvPr id="11469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a:spcBef>
                <a:spcPct val="0"/>
              </a:spcBef>
              <a:buClrTx/>
              <a:buSzTx/>
              <a:buFontTx/>
              <a:buNone/>
            </a:pPr>
            <a:r>
              <a:rPr lang="en-US" altLang="en-US" sz="1400" b="1">
                <a:latin typeface="Tahoma" pitchFamily="34" charset="0"/>
              </a:rPr>
              <a:t>0</a:t>
            </a:r>
          </a:p>
        </p:txBody>
      </p:sp>
      <p:sp>
        <p:nvSpPr>
          <p:cNvPr id="81924" name="Text Box 7"/>
          <p:cNvSpPr txBox="1">
            <a:spLocks noChangeArrowheads="1"/>
          </p:cNvSpPr>
          <p:nvPr/>
        </p:nvSpPr>
        <p:spPr bwMode="auto">
          <a:xfrm>
            <a:off x="762000" y="6119813"/>
            <a:ext cx="1149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r>
              <a:rPr lang="en-US" altLang="en-US" sz="1400" b="1">
                <a:latin typeface="Arial" pitchFamily="34" charset="0"/>
              </a:rPr>
              <a:t>Figure 2.5A</a:t>
            </a:r>
          </a:p>
        </p:txBody>
      </p:sp>
      <p:sp>
        <p:nvSpPr>
          <p:cNvPr id="81925" name="Text Box 8"/>
          <p:cNvSpPr txBox="1">
            <a:spLocks noChangeArrowheads="1"/>
          </p:cNvSpPr>
          <p:nvPr/>
        </p:nvSpPr>
        <p:spPr bwMode="auto">
          <a:xfrm>
            <a:off x="4787900" y="6119813"/>
            <a:ext cx="1149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r>
              <a:rPr lang="en-US" altLang="en-US" sz="1400" b="1">
                <a:latin typeface="Arial" pitchFamily="34" charset="0"/>
              </a:rPr>
              <a:t>Figure 2.5B</a:t>
            </a:r>
          </a:p>
        </p:txBody>
      </p:sp>
      <p:pic>
        <p:nvPicPr>
          <p:cNvPr id="81926" name="Picture 2" descr="http://www.wwnorton.com/college/anthro/our-origins2/img/AskClarkFAQs/Figure-8.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
            <a:ext cx="82264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81928"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7C0A32BB-8FAA-4B9F-88D0-90649C36D760}" type="slidenum">
              <a:rPr lang="en-US" altLang="en-US" sz="2800" smtClean="0">
                <a:solidFill>
                  <a:srgbClr val="FFFFFF"/>
                </a:solidFill>
                <a:latin typeface="Tahoma" pitchFamily="34" charset="0"/>
              </a:rPr>
              <a:pPr>
                <a:spcBef>
                  <a:spcPct val="0"/>
                </a:spcBef>
                <a:buClrTx/>
                <a:buSzTx/>
                <a:buFontTx/>
                <a:buNone/>
              </a:pPr>
              <a:t>14</a:t>
            </a:fld>
            <a:endParaRPr lang="en-US" altLang="en-US" sz="2800" smtClean="0">
              <a:solidFill>
                <a:srgbClr val="FFFFFF"/>
              </a:solidFill>
              <a:latin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1">
                                            <p:bg/>
                                          </p:spTgt>
                                        </p:tgtEl>
                                        <p:attrNameLst>
                                          <p:attrName>style.visibility</p:attrName>
                                        </p:attrNameLst>
                                      </p:cBhvr>
                                      <p:to>
                                        <p:strVal val="visible"/>
                                      </p:to>
                                    </p:set>
                                    <p:anim calcmode="lin" valueType="num">
                                      <p:cBhvr additive="base">
                                        <p:cTn id="7" dur="500" fill="hold"/>
                                        <p:tgtEl>
                                          <p:spTgt spid="11469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1">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 calcmode="lin" valueType="num">
                                      <p:cBhvr additive="base">
                                        <p:cTn id="13"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949325"/>
          </a:xfrm>
        </p:spPr>
        <p:txBody>
          <a:bodyPr/>
          <a:lstStyle/>
          <a:p>
            <a:pPr eaLnBrk="1" hangingPunct="1"/>
            <a:r>
              <a:rPr lang="en-GB" altLang="en-US" u="sng" smtClean="0"/>
              <a:t>Carbon Dating</a:t>
            </a:r>
            <a:endParaRPr lang="en-US" altLang="en-US" u="sng" smtClean="0"/>
          </a:p>
        </p:txBody>
      </p:sp>
      <p:sp>
        <p:nvSpPr>
          <p:cNvPr id="142339" name="Rectangle 3"/>
          <p:cNvSpPr>
            <a:spLocks noGrp="1" noChangeArrowheads="1"/>
          </p:cNvSpPr>
          <p:nvPr>
            <p:ph idx="1"/>
          </p:nvPr>
        </p:nvSpPr>
        <p:spPr>
          <a:xfrm>
            <a:off x="0" y="762000"/>
            <a:ext cx="9067800" cy="4800600"/>
          </a:xfrm>
        </p:spPr>
        <p:txBody>
          <a:bodyPr rtlCol="0">
            <a:noAutofit/>
          </a:bodyPr>
          <a:lstStyle/>
          <a:p>
            <a:pPr marL="514350" indent="-514350" defTabSz="457207" eaLnBrk="1" fontAlgn="auto" hangingPunct="1">
              <a:spcAft>
                <a:spcPts val="0"/>
              </a:spcAft>
              <a:buClr>
                <a:schemeClr val="bg2">
                  <a:lumMod val="40000"/>
                  <a:lumOff val="60000"/>
                </a:schemeClr>
              </a:buClr>
              <a:buFont typeface="+mj-lt"/>
              <a:buAutoNum type="arabicPeriod"/>
              <a:defRPr/>
            </a:pPr>
            <a:r>
              <a:rPr lang="en-US" altLang="en-US" sz="2600" dirty="0" smtClean="0"/>
              <a:t>C-14 is used to date</a:t>
            </a:r>
            <a:r>
              <a:rPr lang="en-US" altLang="en-US" sz="2600" dirty="0" smtClean="0">
                <a:solidFill>
                  <a:srgbClr val="FFC000"/>
                </a:solidFill>
              </a:rPr>
              <a:t> </a:t>
            </a:r>
            <a:r>
              <a:rPr lang="en-US" altLang="en-US" sz="2600" u="sng" dirty="0" smtClean="0">
                <a:solidFill>
                  <a:srgbClr val="FFC000"/>
                </a:solidFill>
              </a:rPr>
              <a:t>once-living</a:t>
            </a:r>
            <a:r>
              <a:rPr lang="en-US" altLang="en-US" sz="2600" dirty="0" smtClean="0">
                <a:solidFill>
                  <a:srgbClr val="FFC000"/>
                </a:solidFill>
              </a:rPr>
              <a:t> </a:t>
            </a:r>
            <a:r>
              <a:rPr lang="en-US" altLang="en-US" sz="2600" dirty="0" smtClean="0"/>
              <a:t>remains</a:t>
            </a:r>
          </a:p>
          <a:p>
            <a:pPr marL="514350" indent="-514350" defTabSz="457207" eaLnBrk="1" fontAlgn="auto" hangingPunct="1">
              <a:spcAft>
                <a:spcPts val="0"/>
              </a:spcAft>
              <a:buClr>
                <a:schemeClr val="bg2">
                  <a:lumMod val="40000"/>
                  <a:lumOff val="60000"/>
                </a:schemeClr>
              </a:buClr>
              <a:buFont typeface="+mj-lt"/>
              <a:buAutoNum type="arabicPeriod"/>
              <a:defRPr/>
            </a:pPr>
            <a:r>
              <a:rPr lang="en-US" altLang="en-US" sz="2600" dirty="0" smtClean="0"/>
              <a:t>During life, animal </a:t>
            </a:r>
            <a:r>
              <a:rPr lang="en-US" altLang="en-US" sz="2600" u="sng" dirty="0" smtClean="0">
                <a:solidFill>
                  <a:srgbClr val="FFC000"/>
                </a:solidFill>
              </a:rPr>
              <a:t>breathes in CO2</a:t>
            </a:r>
            <a:r>
              <a:rPr lang="en-US" altLang="en-US" sz="2600" dirty="0" smtClean="0">
                <a:solidFill>
                  <a:srgbClr val="FFC000"/>
                </a:solidFill>
              </a:rPr>
              <a:t> </a:t>
            </a:r>
            <a:r>
              <a:rPr lang="en-US" altLang="en-US" sz="2600" dirty="0" smtClean="0"/>
              <a:t>and </a:t>
            </a:r>
            <a:r>
              <a:rPr lang="en-US" altLang="en-US" sz="2600" u="sng" dirty="0" smtClean="0">
                <a:solidFill>
                  <a:srgbClr val="FFC000"/>
                </a:solidFill>
              </a:rPr>
              <a:t>eats carbon </a:t>
            </a:r>
            <a:r>
              <a:rPr lang="en-US" altLang="en-US" sz="2600" dirty="0" smtClean="0"/>
              <a:t>in foods</a:t>
            </a:r>
          </a:p>
          <a:p>
            <a:pPr marL="514350" indent="-514350" defTabSz="457207" eaLnBrk="1" fontAlgn="auto" hangingPunct="1">
              <a:spcAft>
                <a:spcPts val="0"/>
              </a:spcAft>
              <a:buClr>
                <a:schemeClr val="bg2">
                  <a:lumMod val="40000"/>
                  <a:lumOff val="60000"/>
                </a:schemeClr>
              </a:buClr>
              <a:buFont typeface="+mj-lt"/>
              <a:buAutoNum type="arabicPeriod"/>
              <a:defRPr/>
            </a:pPr>
            <a:r>
              <a:rPr lang="en-US" altLang="en-US" sz="2600" dirty="0" smtClean="0"/>
              <a:t>After death, </a:t>
            </a:r>
            <a:r>
              <a:rPr lang="en-US" altLang="en-US" sz="2600" u="sng" dirty="0" smtClean="0">
                <a:solidFill>
                  <a:srgbClr val="FFC000"/>
                </a:solidFill>
              </a:rPr>
              <a:t>no more C-14 </a:t>
            </a:r>
            <a:r>
              <a:rPr lang="en-US" altLang="en-US" sz="2600" dirty="0" smtClean="0"/>
              <a:t>is taken in.</a:t>
            </a:r>
          </a:p>
          <a:p>
            <a:pPr marL="514350" indent="-514350" defTabSz="457207" eaLnBrk="1" fontAlgn="auto" hangingPunct="1">
              <a:spcAft>
                <a:spcPts val="0"/>
              </a:spcAft>
              <a:buClr>
                <a:schemeClr val="bg2">
                  <a:lumMod val="40000"/>
                  <a:lumOff val="60000"/>
                </a:schemeClr>
              </a:buClr>
              <a:buFont typeface="+mj-lt"/>
              <a:buAutoNum type="arabicPeriod"/>
              <a:defRPr/>
            </a:pPr>
            <a:r>
              <a:rPr lang="en-US" altLang="en-US" sz="2600" dirty="0" smtClean="0"/>
              <a:t>Age of a fossil is calculated by how much C-14 is left.</a:t>
            </a:r>
          </a:p>
          <a:p>
            <a:pPr marL="514350" indent="-514350" defTabSz="457207" eaLnBrk="1" fontAlgn="auto" hangingPunct="1">
              <a:spcAft>
                <a:spcPts val="0"/>
              </a:spcAft>
              <a:buClr>
                <a:schemeClr val="bg2">
                  <a:lumMod val="40000"/>
                  <a:lumOff val="60000"/>
                </a:schemeClr>
              </a:buClr>
              <a:buFont typeface="+mj-lt"/>
              <a:buAutoNum type="arabicPeriod"/>
              <a:defRPr/>
            </a:pPr>
            <a:r>
              <a:rPr lang="en-US" altLang="en-US" sz="2600" dirty="0" smtClean="0"/>
              <a:t>Older fossils have:</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600" dirty="0" smtClean="0"/>
              <a:t>Less C-14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600" dirty="0" smtClean="0"/>
              <a:t>More Nitrogen (What C-14 turns into)</a:t>
            </a:r>
          </a:p>
          <a:p>
            <a:pPr marL="571507" indent="-514350" defTabSz="457207" eaLnBrk="1" fontAlgn="auto" hangingPunct="1">
              <a:spcAft>
                <a:spcPts val="0"/>
              </a:spcAft>
              <a:buClr>
                <a:schemeClr val="bg2">
                  <a:lumMod val="40000"/>
                  <a:lumOff val="60000"/>
                </a:schemeClr>
              </a:buClr>
              <a:buFont typeface="+mj-lt"/>
              <a:buAutoNum type="arabicPeriod"/>
              <a:defRPr/>
            </a:pPr>
            <a:r>
              <a:rPr lang="en-US" altLang="en-US" sz="2600" dirty="0" smtClean="0"/>
              <a:t>Can only be used on </a:t>
            </a:r>
            <a:r>
              <a:rPr lang="en-US" altLang="en-US" sz="2600" u="sng" dirty="0" smtClean="0">
                <a:solidFill>
                  <a:srgbClr val="FFC000"/>
                </a:solidFill>
              </a:rPr>
              <a:t>FOSSILS,</a:t>
            </a:r>
            <a:r>
              <a:rPr lang="en-US" altLang="en-US" sz="2600" dirty="0" smtClean="0">
                <a:solidFill>
                  <a:srgbClr val="FFC000"/>
                </a:solidFill>
              </a:rPr>
              <a:t> </a:t>
            </a:r>
            <a:r>
              <a:rPr lang="en-US" altLang="en-US" sz="2600" u="sng" dirty="0" smtClean="0">
                <a:solidFill>
                  <a:srgbClr val="FFC000"/>
                </a:solidFill>
              </a:rPr>
              <a:t>less than 50,000</a:t>
            </a:r>
            <a:r>
              <a:rPr lang="en-US" altLang="en-US" sz="2600" dirty="0" smtClean="0">
                <a:solidFill>
                  <a:srgbClr val="FFC000"/>
                </a:solidFill>
              </a:rPr>
              <a:t> </a:t>
            </a:r>
            <a:r>
              <a:rPr lang="en-US" altLang="en-US" sz="2600" dirty="0" smtClean="0"/>
              <a:t>years old</a:t>
            </a:r>
          </a:p>
        </p:txBody>
      </p:sp>
      <p:pic>
        <p:nvPicPr>
          <p:cNvPr id="82948" name="Picture 4" descr="C14dec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606" y="5765006"/>
            <a:ext cx="4446588" cy="1119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82950"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98E28224-E79C-44BC-8A5B-11B31351FB6E}" type="slidenum">
              <a:rPr lang="en-US" altLang="en-US" sz="2800" smtClean="0">
                <a:solidFill>
                  <a:srgbClr val="FFFFFF"/>
                </a:solidFill>
                <a:latin typeface="Tahoma" pitchFamily="34" charset="0"/>
              </a:rPr>
              <a:pPr>
                <a:spcBef>
                  <a:spcPct val="0"/>
                </a:spcBef>
                <a:buClrTx/>
                <a:buSzTx/>
                <a:buFontTx/>
                <a:buNone/>
              </a:pPr>
              <a:t>15</a:t>
            </a:fld>
            <a:endParaRPr lang="en-US" altLang="en-US" sz="2800" smtClean="0">
              <a:solidFill>
                <a:srgbClr val="FFFFFF"/>
              </a:solidFill>
              <a:latin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2339">
                                            <p:txEl>
                                              <p:pRg st="4" end="4"/>
                                            </p:txEl>
                                          </p:spTgt>
                                        </p:tgtEl>
                                        <p:attrNameLst>
                                          <p:attrName>style.visibility</p:attrName>
                                        </p:attrNameLst>
                                      </p:cBhvr>
                                      <p:to>
                                        <p:strVal val="visible"/>
                                      </p:to>
                                    </p:set>
                                    <p:anim calcmode="lin" valueType="num">
                                      <p:cBhvr additive="base">
                                        <p:cTn id="31" dur="5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2339">
                                            <p:txEl>
                                              <p:pRg st="5" end="5"/>
                                            </p:txEl>
                                          </p:spTgt>
                                        </p:tgtEl>
                                        <p:attrNameLst>
                                          <p:attrName>style.visibility</p:attrName>
                                        </p:attrNameLst>
                                      </p:cBhvr>
                                      <p:to>
                                        <p:strVal val="visible"/>
                                      </p:to>
                                    </p:set>
                                    <p:anim calcmode="lin" valueType="num">
                                      <p:cBhvr additive="base">
                                        <p:cTn id="37" dur="500" fill="hold"/>
                                        <p:tgtEl>
                                          <p:spTgt spid="142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2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2339">
                                            <p:txEl>
                                              <p:pRg st="6" end="6"/>
                                            </p:txEl>
                                          </p:spTgt>
                                        </p:tgtEl>
                                        <p:attrNameLst>
                                          <p:attrName>style.visibility</p:attrName>
                                        </p:attrNameLst>
                                      </p:cBhvr>
                                      <p:to>
                                        <p:strVal val="visible"/>
                                      </p:to>
                                    </p:set>
                                    <p:anim calcmode="lin" valueType="num">
                                      <p:cBhvr additive="base">
                                        <p:cTn id="43" dur="500" fill="hold"/>
                                        <p:tgtEl>
                                          <p:spTgt spid="142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2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2339">
                                            <p:txEl>
                                              <p:pRg st="7" end="7"/>
                                            </p:txEl>
                                          </p:spTgt>
                                        </p:tgtEl>
                                        <p:attrNameLst>
                                          <p:attrName>style.visibility</p:attrName>
                                        </p:attrNameLst>
                                      </p:cBhvr>
                                      <p:to>
                                        <p:strVal val="visible"/>
                                      </p:to>
                                    </p:set>
                                    <p:anim calcmode="lin" valueType="num">
                                      <p:cBhvr additive="base">
                                        <p:cTn id="49" dur="500" fill="hold"/>
                                        <p:tgtEl>
                                          <p:spTgt spid="142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23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815975"/>
            <a:ext cx="9144000" cy="35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514350" indent="-514350" eaLnBrk="1" hangingPunct="1">
              <a:spcBef>
                <a:spcPct val="0"/>
              </a:spcBef>
              <a:buFont typeface="+mj-lt"/>
              <a:buAutoNum type="arabicPeriod"/>
              <a:defRPr/>
            </a:pPr>
            <a:r>
              <a:rPr lang="en-US" altLang="en-US" sz="2800" b="1" dirty="0" smtClean="0">
                <a:latin typeface="Times New Roman" panose="02020603050405020304" pitchFamily="18" charset="0"/>
                <a:cs typeface="+mn-cs"/>
              </a:rPr>
              <a:t>Other elements used to date </a:t>
            </a:r>
            <a:r>
              <a:rPr lang="en-US" altLang="en-US" sz="2800" b="1" u="sng" dirty="0" smtClean="0">
                <a:solidFill>
                  <a:srgbClr val="FFC000"/>
                </a:solidFill>
                <a:latin typeface="Times New Roman" panose="02020603050405020304" pitchFamily="18" charset="0"/>
                <a:cs typeface="+mn-cs"/>
              </a:rPr>
              <a:t>ROCKS</a:t>
            </a:r>
            <a:r>
              <a:rPr lang="en-US" altLang="en-US" sz="2800" b="1" dirty="0" smtClean="0">
                <a:latin typeface="Times New Roman" panose="02020603050405020304" pitchFamily="18" charset="0"/>
                <a:cs typeface="+mn-cs"/>
              </a:rPr>
              <a:t> include:</a:t>
            </a:r>
            <a:endParaRPr lang="en-US" altLang="en-US" sz="2800" b="1" dirty="0">
              <a:latin typeface="Times New Roman" panose="02020603050405020304" pitchFamily="18" charset="0"/>
              <a:cs typeface="+mn-cs"/>
            </a:endParaRPr>
          </a:p>
          <a:p>
            <a:pPr marL="1200150" lvl="1" indent="-457200" eaLnBrk="1" hangingPunct="1">
              <a:spcBef>
                <a:spcPct val="0"/>
              </a:spcBef>
              <a:buFont typeface="+mj-lt"/>
              <a:buAutoNum type="alphaUcPeriod"/>
              <a:defRPr/>
            </a:pPr>
            <a:r>
              <a:rPr lang="en-US" altLang="en-US" sz="2500" b="1" dirty="0">
                <a:latin typeface="Times New Roman" panose="02020603050405020304" pitchFamily="18" charset="0"/>
              </a:rPr>
              <a:t>Uranium-238 (U-238) </a:t>
            </a:r>
            <a:endParaRPr lang="en-US" altLang="en-US" sz="2500" b="1" dirty="0" smtClean="0">
              <a:latin typeface="Times New Roman" panose="02020603050405020304" pitchFamily="18" charset="0"/>
            </a:endParaRPr>
          </a:p>
          <a:p>
            <a:pPr marL="1600200" lvl="2" indent="-457200" eaLnBrk="1" hangingPunct="1">
              <a:spcBef>
                <a:spcPct val="0"/>
              </a:spcBef>
              <a:defRPr/>
            </a:pPr>
            <a:r>
              <a:rPr lang="en-US" altLang="en-US" sz="2200" b="1" dirty="0" smtClean="0">
                <a:latin typeface="Times New Roman" panose="02020603050405020304" pitchFamily="18" charset="0"/>
              </a:rPr>
              <a:t>Half-life </a:t>
            </a:r>
            <a:r>
              <a:rPr lang="en-US" altLang="en-US" sz="2200" b="1" dirty="0">
                <a:latin typeface="Times New Roman" panose="02020603050405020304" pitchFamily="18" charset="0"/>
              </a:rPr>
              <a:t>= </a:t>
            </a:r>
            <a:r>
              <a:rPr lang="en-US" altLang="en-US" sz="2200" b="1" u="sng" dirty="0">
                <a:solidFill>
                  <a:srgbClr val="FFC000"/>
                </a:solidFill>
                <a:latin typeface="Times New Roman" panose="02020603050405020304" pitchFamily="18" charset="0"/>
              </a:rPr>
              <a:t>4.5 Billion </a:t>
            </a:r>
            <a:r>
              <a:rPr lang="en-US" altLang="en-US" sz="2200" b="1" dirty="0" smtClean="0">
                <a:latin typeface="Times New Roman" panose="02020603050405020304" pitchFamily="18" charset="0"/>
              </a:rPr>
              <a:t>Years</a:t>
            </a:r>
          </a:p>
          <a:p>
            <a:pPr marL="1600200" lvl="2" indent="-457200" eaLnBrk="1" hangingPunct="1">
              <a:spcBef>
                <a:spcPct val="0"/>
              </a:spcBef>
              <a:defRPr/>
            </a:pPr>
            <a:r>
              <a:rPr lang="en-US" altLang="en-US" sz="2200" b="1" dirty="0" smtClean="0">
                <a:latin typeface="Times New Roman" panose="02020603050405020304" pitchFamily="18" charset="0"/>
              </a:rPr>
              <a:t>Used on </a:t>
            </a:r>
            <a:r>
              <a:rPr lang="en-US" altLang="en-US" sz="2200" b="1" u="sng" dirty="0" smtClean="0">
                <a:solidFill>
                  <a:srgbClr val="FFC000"/>
                </a:solidFill>
                <a:latin typeface="Times New Roman" panose="02020603050405020304" pitchFamily="18" charset="0"/>
              </a:rPr>
              <a:t>ROCKS over 10 million </a:t>
            </a:r>
            <a:r>
              <a:rPr lang="en-US" altLang="en-US" sz="2200" b="1" dirty="0" smtClean="0">
                <a:latin typeface="Times New Roman" panose="02020603050405020304" pitchFamily="18" charset="0"/>
              </a:rPr>
              <a:t>years old</a:t>
            </a:r>
          </a:p>
          <a:p>
            <a:pPr marL="1600200" lvl="2" indent="-457200" eaLnBrk="1" hangingPunct="1">
              <a:spcBef>
                <a:spcPct val="0"/>
              </a:spcBef>
              <a:defRPr/>
            </a:pPr>
            <a:r>
              <a:rPr lang="en-US" altLang="en-US" sz="2200" b="1" dirty="0" smtClean="0">
                <a:latin typeface="Times New Roman" panose="02020603050405020304" pitchFamily="18" charset="0"/>
              </a:rPr>
              <a:t>Uranium changes to </a:t>
            </a:r>
            <a:r>
              <a:rPr lang="en-US" altLang="en-US" sz="2200" b="1" u="sng" dirty="0">
                <a:solidFill>
                  <a:srgbClr val="FFC000"/>
                </a:solidFill>
                <a:latin typeface="Times New Roman" panose="02020603050405020304" pitchFamily="18" charset="0"/>
              </a:rPr>
              <a:t>L</a:t>
            </a:r>
            <a:r>
              <a:rPr lang="en-US" altLang="en-US" sz="2200" b="1" u="sng" dirty="0" smtClean="0">
                <a:solidFill>
                  <a:srgbClr val="FFC000"/>
                </a:solidFill>
                <a:latin typeface="Times New Roman" panose="02020603050405020304" pitchFamily="18" charset="0"/>
              </a:rPr>
              <a:t>ead</a:t>
            </a:r>
            <a:endParaRPr lang="en-US" altLang="en-US" sz="2200" b="1" dirty="0">
              <a:solidFill>
                <a:srgbClr val="FFC000"/>
              </a:solidFill>
              <a:latin typeface="Times New Roman" panose="02020603050405020304" pitchFamily="18" charset="0"/>
            </a:endParaRPr>
          </a:p>
          <a:p>
            <a:pPr marL="1200150" lvl="1" indent="-457200" eaLnBrk="1" hangingPunct="1">
              <a:spcBef>
                <a:spcPct val="0"/>
              </a:spcBef>
              <a:buFont typeface="+mj-lt"/>
              <a:buAutoNum type="alphaUcPeriod"/>
              <a:defRPr/>
            </a:pPr>
            <a:r>
              <a:rPr lang="en-US" altLang="en-US" sz="2500" b="1" dirty="0" smtClean="0">
                <a:latin typeface="Times New Roman" panose="02020603050405020304" pitchFamily="18" charset="0"/>
                <a:cs typeface="+mn-cs"/>
              </a:rPr>
              <a:t>Uranium-235 (U-235) Half-life = 0.7 Billion Years</a:t>
            </a:r>
          </a:p>
          <a:p>
            <a:pPr marL="1200150" lvl="1" indent="-457200" eaLnBrk="1" hangingPunct="1">
              <a:spcBef>
                <a:spcPct val="0"/>
              </a:spcBef>
              <a:buFont typeface="+mj-lt"/>
              <a:buAutoNum type="alphaUcPeriod"/>
              <a:defRPr/>
            </a:pPr>
            <a:r>
              <a:rPr lang="en-US" altLang="en-US" sz="2500" b="1" dirty="0" smtClean="0">
                <a:latin typeface="Times New Roman" panose="02020603050405020304" pitchFamily="18" charset="0"/>
                <a:cs typeface="+mn-cs"/>
              </a:rPr>
              <a:t>Potassium-40 (K-40)   Half-life = 1.25 Billion Years</a:t>
            </a:r>
          </a:p>
          <a:p>
            <a:pPr eaLnBrk="1" hangingPunct="1">
              <a:spcBef>
                <a:spcPct val="0"/>
              </a:spcBef>
              <a:buFontTx/>
              <a:buNone/>
              <a:defRPr/>
            </a:pPr>
            <a:r>
              <a:rPr lang="en-US" altLang="en-US" sz="2800" dirty="0" smtClean="0">
                <a:latin typeface="Times New Roman" panose="02020603050405020304" pitchFamily="18" charset="0"/>
                <a:cs typeface="+mn-cs"/>
              </a:rPr>
              <a:t/>
            </a:r>
            <a:br>
              <a:rPr lang="en-US" altLang="en-US" sz="2800" dirty="0" smtClean="0">
                <a:latin typeface="Times New Roman" panose="02020603050405020304" pitchFamily="18" charset="0"/>
                <a:cs typeface="+mn-cs"/>
              </a:rPr>
            </a:br>
            <a:endParaRPr lang="en-US" altLang="en-US" sz="2800" dirty="0" smtClean="0">
              <a:latin typeface="Times New Roman" panose="02020603050405020304" pitchFamily="18" charset="0"/>
              <a:cs typeface="+mn-cs"/>
            </a:endParaRPr>
          </a:p>
        </p:txBody>
      </p:sp>
      <p:sp>
        <p:nvSpPr>
          <p:cNvPr id="6147" name="TextBox 2"/>
          <p:cNvSpPr txBox="1">
            <a:spLocks noChangeArrowheads="1"/>
          </p:cNvSpPr>
          <p:nvPr/>
        </p:nvSpPr>
        <p:spPr bwMode="auto">
          <a:xfrm>
            <a:off x="406400" y="0"/>
            <a:ext cx="8661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defRPr/>
            </a:pPr>
            <a:r>
              <a:rPr lang="en-US" altLang="en-US" sz="3600" b="1" u="sng" dirty="0" smtClean="0">
                <a:latin typeface="Times New Roman" panose="02020603050405020304" pitchFamily="18" charset="0"/>
                <a:cs typeface="+mn-cs"/>
              </a:rPr>
              <a:t>Other Radioactive Elements</a:t>
            </a:r>
          </a:p>
        </p:txBody>
      </p:sp>
      <p:sp>
        <p:nvSpPr>
          <p:cNvPr id="839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86704F8F-E763-4B99-A361-D3DA32BCA4BC}" type="slidenum">
              <a:rPr lang="en-US" altLang="en-US" sz="2800" smtClean="0">
                <a:solidFill>
                  <a:srgbClr val="898989"/>
                </a:solidFill>
                <a:latin typeface="Tahoma" pitchFamily="34" charset="0"/>
              </a:rPr>
              <a:pPr>
                <a:spcBef>
                  <a:spcPct val="0"/>
                </a:spcBef>
                <a:buClrTx/>
                <a:buSzTx/>
                <a:buFontTx/>
                <a:buNone/>
              </a:pPr>
              <a:t>16</a:t>
            </a:fld>
            <a:endParaRPr lang="en-US" altLang="en-US" sz="2800" smtClean="0">
              <a:solidFill>
                <a:srgbClr val="898989"/>
              </a:solidFill>
              <a:latin typeface="Tahoma" pitchFamily="34" charset="0"/>
            </a:endParaRPr>
          </a:p>
        </p:txBody>
      </p:sp>
      <p:pic>
        <p:nvPicPr>
          <p:cNvPr id="83973" name="Picture 4" descr="http://ts4.mm.bing.net/th?id=H.459169923059024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4" y="3657600"/>
            <a:ext cx="35988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1" y="3522663"/>
            <a:ext cx="4567238" cy="28051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additive="base">
                                        <p:cTn id="25"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4" end="4"/>
                                            </p:txEl>
                                          </p:spTgt>
                                        </p:tgtEl>
                                        <p:attrNameLst>
                                          <p:attrName>style.visibility</p:attrName>
                                        </p:attrNameLst>
                                      </p:cBhvr>
                                      <p:to>
                                        <p:strVal val="visible"/>
                                      </p:to>
                                    </p:set>
                                    <p:anim calcmode="lin" valueType="num">
                                      <p:cBhvr additive="base">
                                        <p:cTn id="31"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xEl>
                                              <p:pRg st="5" end="5"/>
                                            </p:txEl>
                                          </p:spTgt>
                                        </p:tgtEl>
                                        <p:attrNameLst>
                                          <p:attrName>style.visibility</p:attrName>
                                        </p:attrNameLst>
                                      </p:cBhvr>
                                      <p:to>
                                        <p:strVal val="visible"/>
                                      </p:to>
                                    </p:set>
                                    <p:anim calcmode="lin" valueType="num">
                                      <p:cBhvr additive="base">
                                        <p:cTn id="37"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6">
                                            <p:txEl>
                                              <p:pRg st="6" end="6"/>
                                            </p:txEl>
                                          </p:spTgt>
                                        </p:tgtEl>
                                        <p:attrNameLst>
                                          <p:attrName>style.visibility</p:attrName>
                                        </p:attrNameLst>
                                      </p:cBhvr>
                                      <p:to>
                                        <p:strVal val="visible"/>
                                      </p:to>
                                    </p:set>
                                    <p:anim calcmode="lin" valueType="num">
                                      <p:cBhvr additive="base">
                                        <p:cTn id="43"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a:xfrm>
            <a:off x="609600" y="15875"/>
            <a:ext cx="7054850" cy="831850"/>
          </a:xfrm>
        </p:spPr>
        <p:txBody>
          <a:bodyPr/>
          <a:lstStyle/>
          <a:p>
            <a:pPr eaLnBrk="1" hangingPunct="1"/>
            <a:r>
              <a:rPr lang="en-US" altLang="en-US" smtClean="0"/>
              <a:t>Uranium-238 Calculations</a:t>
            </a:r>
            <a:br>
              <a:rPr lang="en-US" altLang="en-US" smtClean="0"/>
            </a:br>
            <a:endParaRPr lang="en-US" altLang="en-US" smtClean="0"/>
          </a:p>
        </p:txBody>
      </p:sp>
      <p:graphicFrame>
        <p:nvGraphicFramePr>
          <p:cNvPr id="95435" name="Group 203"/>
          <p:cNvGraphicFramePr>
            <a:graphicFrameLocks noGrp="1"/>
          </p:cNvGraphicFramePr>
          <p:nvPr>
            <p:ph idx="4294967295"/>
            <p:extLst>
              <p:ext uri="{D42A27DB-BD31-4B8C-83A1-F6EECF244321}">
                <p14:modId xmlns:p14="http://schemas.microsoft.com/office/powerpoint/2010/main" val="3000906501"/>
              </p:ext>
            </p:extLst>
          </p:nvPr>
        </p:nvGraphicFramePr>
        <p:xfrm>
          <a:off x="762000" y="1431925"/>
          <a:ext cx="7129463" cy="5426076"/>
        </p:xfrm>
        <a:graphic>
          <a:graphicData uri="http://schemas.openxmlformats.org/drawingml/2006/table">
            <a:tbl>
              <a:tblPr/>
              <a:tblGrid>
                <a:gridCol w="1572177"/>
                <a:gridCol w="1792889"/>
                <a:gridCol w="1975229"/>
                <a:gridCol w="1789168"/>
              </a:tblGrid>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Percentage</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of</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Uranium-238</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Percentage</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of </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Lead</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Age</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(billions of</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years)</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1122">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Initial Value</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701122">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After one half-life</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After two half-lives</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After three half-lives</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After four half-lives</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5032" name="TextBox 1"/>
          <p:cNvSpPr txBox="1">
            <a:spLocks noChangeArrowheads="1"/>
          </p:cNvSpPr>
          <p:nvPr/>
        </p:nvSpPr>
        <p:spPr bwMode="auto">
          <a:xfrm>
            <a:off x="1371600" y="847725"/>
            <a:ext cx="758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r>
              <a:rPr lang="en-US" altLang="en-US" sz="2800">
                <a:latin typeface="Tahoma" pitchFamily="34" charset="0"/>
              </a:rPr>
              <a:t>Uranium-238 Half-life = 4.5 Billion Years</a:t>
            </a:r>
          </a:p>
        </p:txBody>
      </p:sp>
      <p:sp>
        <p:nvSpPr>
          <p:cNvPr id="4" name="Footer Placeholder 3"/>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8503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F4EA5F04-4553-488D-A435-582A9BD3AE96}" type="slidenum">
              <a:rPr lang="en-US" altLang="en-US" sz="2800" smtClean="0">
                <a:solidFill>
                  <a:srgbClr val="FFFFFF"/>
                </a:solidFill>
                <a:latin typeface="Tahoma" pitchFamily="34" charset="0"/>
              </a:rPr>
              <a:pPr>
                <a:spcBef>
                  <a:spcPct val="0"/>
                </a:spcBef>
                <a:buClrTx/>
                <a:buSzTx/>
                <a:buFontTx/>
                <a:buNone/>
              </a:pPr>
              <a:t>17</a:t>
            </a:fld>
            <a:endParaRPr lang="en-US" altLang="en-US" sz="2800" smtClean="0">
              <a:solidFill>
                <a:srgbClr val="FFFFFF"/>
              </a:solidFill>
              <a:latin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435"/>
                                        </p:tgtEl>
                                        <p:attrNameLst>
                                          <p:attrName>style.visibility</p:attrName>
                                        </p:attrNameLst>
                                      </p:cBhvr>
                                      <p:to>
                                        <p:strVal val="visible"/>
                                      </p:to>
                                    </p:set>
                                    <p:anim calcmode="lin" valueType="num">
                                      <p:cBhvr additive="base">
                                        <p:cTn id="7" dur="500" fill="hold"/>
                                        <p:tgtEl>
                                          <p:spTgt spid="95435"/>
                                        </p:tgtEl>
                                        <p:attrNameLst>
                                          <p:attrName>ppt_x</p:attrName>
                                        </p:attrNameLst>
                                      </p:cBhvr>
                                      <p:tavLst>
                                        <p:tav tm="0">
                                          <p:val>
                                            <p:strVal val="#ppt_x"/>
                                          </p:val>
                                        </p:tav>
                                        <p:tav tm="100000">
                                          <p:val>
                                            <p:strVal val="#ppt_x"/>
                                          </p:val>
                                        </p:tav>
                                      </p:tavLst>
                                    </p:anim>
                                    <p:anim calcmode="lin" valueType="num">
                                      <p:cBhvr additive="base">
                                        <p:cTn id="8" dur="500" fill="hold"/>
                                        <p:tgtEl>
                                          <p:spTgt spid="95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p:cNvSpPr>
            <a:spLocks noGrp="1"/>
          </p:cNvSpPr>
          <p:nvPr>
            <p:ph type="title"/>
          </p:nvPr>
        </p:nvSpPr>
        <p:spPr>
          <a:xfrm>
            <a:off x="609600" y="15875"/>
            <a:ext cx="7054850" cy="831850"/>
          </a:xfrm>
        </p:spPr>
        <p:txBody>
          <a:bodyPr/>
          <a:lstStyle/>
          <a:p>
            <a:pPr eaLnBrk="1" hangingPunct="1"/>
            <a:r>
              <a:rPr lang="en-US" altLang="en-US" smtClean="0"/>
              <a:t>Uranium-238 Calculations</a:t>
            </a:r>
            <a:br>
              <a:rPr lang="en-US" altLang="en-US" smtClean="0"/>
            </a:br>
            <a:endParaRPr lang="en-US" altLang="en-US" smtClean="0"/>
          </a:p>
        </p:txBody>
      </p:sp>
      <p:graphicFrame>
        <p:nvGraphicFramePr>
          <p:cNvPr id="95435" name="Group 203"/>
          <p:cNvGraphicFramePr>
            <a:graphicFrameLocks noGrp="1"/>
          </p:cNvGraphicFramePr>
          <p:nvPr>
            <p:ph idx="4294967295"/>
          </p:nvPr>
        </p:nvGraphicFramePr>
        <p:xfrm>
          <a:off x="762000" y="1431925"/>
          <a:ext cx="7129463" cy="5426076"/>
        </p:xfrm>
        <a:graphic>
          <a:graphicData uri="http://schemas.openxmlformats.org/drawingml/2006/table">
            <a:tbl>
              <a:tblPr/>
              <a:tblGrid>
                <a:gridCol w="1572177"/>
                <a:gridCol w="1792889"/>
                <a:gridCol w="1975229"/>
                <a:gridCol w="1789168"/>
              </a:tblGrid>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Percentage</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of</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Uranium-238</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Percentage</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of </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Lead</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Age</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(billions of</a:t>
                      </a:r>
                    </a:p>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years)</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1122">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Initial Value</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100.00%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0.00%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701122">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After one half-life</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50.00%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50.00%</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4.5</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After two half-lives</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25.00%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75.00%</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9.0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After three half-lives</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12.50%</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87.50%</a:t>
                      </a:r>
                      <a:endParaRPr kumimoji="0" lang="en-US" sz="2000" b="0" i="0" u="none" strike="noStrike" cap="none" normalizeH="0" baseline="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13.5</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5958">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After four half-lives</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6.25%</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93.75%</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t"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18.0</a:t>
                      </a:r>
                      <a:endParaRPr kumimoji="0" lang="en-US" sz="2000" b="0" i="0" u="none" strike="noStrike" cap="none" normalizeH="0" baseline="0" dirty="0" smtClean="0">
                        <a:ln>
                          <a:noFill/>
                        </a:ln>
                        <a:solidFill>
                          <a:schemeClr val="tx1"/>
                        </a:solidFill>
                        <a:effectLst/>
                        <a:latin typeface="Times New Roman" pitchFamily="18" charset="0"/>
                      </a:endParaRPr>
                    </a:p>
                  </a:txBody>
                  <a:tcPr marT="45725" marB="45725"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5032" name="TextBox 1"/>
          <p:cNvSpPr txBox="1">
            <a:spLocks noChangeArrowheads="1"/>
          </p:cNvSpPr>
          <p:nvPr/>
        </p:nvSpPr>
        <p:spPr bwMode="auto">
          <a:xfrm>
            <a:off x="1371600" y="847725"/>
            <a:ext cx="758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r>
              <a:rPr lang="en-US" altLang="en-US" sz="2800">
                <a:latin typeface="Tahoma" pitchFamily="34" charset="0"/>
              </a:rPr>
              <a:t>Uranium-238 Half-life = 4.5 Billion Years</a:t>
            </a:r>
          </a:p>
        </p:txBody>
      </p:sp>
      <p:sp>
        <p:nvSpPr>
          <p:cNvPr id="4" name="Footer Placeholder 3"/>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8503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F4EA5F04-4553-488D-A435-582A9BD3AE96}" type="slidenum">
              <a:rPr lang="en-US" altLang="en-US" sz="2800" smtClean="0">
                <a:solidFill>
                  <a:srgbClr val="FFFFFF"/>
                </a:solidFill>
                <a:latin typeface="Tahoma" pitchFamily="34" charset="0"/>
              </a:rPr>
              <a:pPr>
                <a:spcBef>
                  <a:spcPct val="0"/>
                </a:spcBef>
                <a:buClrTx/>
                <a:buSzTx/>
                <a:buFontTx/>
                <a:buNone/>
              </a:pPr>
              <a:t>18</a:t>
            </a:fld>
            <a:endParaRPr lang="en-US" altLang="en-US" sz="2800" smtClean="0">
              <a:solidFill>
                <a:srgbClr val="FFFFFF"/>
              </a:solidFill>
              <a:latin typeface="Tahoma" pitchFamily="34" charset="0"/>
            </a:endParaRPr>
          </a:p>
        </p:txBody>
      </p:sp>
    </p:spTree>
    <p:extLst>
      <p:ext uri="{BB962C8B-B14F-4D97-AF65-F5344CB8AC3E}">
        <p14:creationId xmlns:p14="http://schemas.microsoft.com/office/powerpoint/2010/main" val="3492778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435"/>
                                        </p:tgtEl>
                                        <p:attrNameLst>
                                          <p:attrName>style.visibility</p:attrName>
                                        </p:attrNameLst>
                                      </p:cBhvr>
                                      <p:to>
                                        <p:strVal val="visible"/>
                                      </p:to>
                                    </p:set>
                                    <p:anim calcmode="lin" valueType="num">
                                      <p:cBhvr additive="base">
                                        <p:cTn id="7" dur="500" fill="hold"/>
                                        <p:tgtEl>
                                          <p:spTgt spid="95435"/>
                                        </p:tgtEl>
                                        <p:attrNameLst>
                                          <p:attrName>ppt_x</p:attrName>
                                        </p:attrNameLst>
                                      </p:cBhvr>
                                      <p:tavLst>
                                        <p:tav tm="0">
                                          <p:val>
                                            <p:strVal val="#ppt_x"/>
                                          </p:val>
                                        </p:tav>
                                        <p:tav tm="100000">
                                          <p:val>
                                            <p:strVal val="#ppt_x"/>
                                          </p:val>
                                        </p:tav>
                                      </p:tavLst>
                                    </p:anim>
                                    <p:anim calcmode="lin" valueType="num">
                                      <p:cBhvr additive="base">
                                        <p:cTn id="8" dur="500" fill="hold"/>
                                        <p:tgtEl>
                                          <p:spTgt spid="95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381000" y="1219200"/>
            <a:ext cx="8229600" cy="1736725"/>
          </a:xfrm>
        </p:spPr>
        <p:txBody>
          <a:bodyPr/>
          <a:lstStyle/>
          <a:p>
            <a:pPr eaLnBrk="1" hangingPunct="1">
              <a:defRPr/>
            </a:pPr>
            <a:r>
              <a:rPr lang="en-US" altLang="en-US" u="sng" dirty="0" smtClean="0"/>
              <a:t>Relative</a:t>
            </a:r>
            <a:r>
              <a:rPr lang="en-US" altLang="en-US" dirty="0" smtClean="0"/>
              <a:t>-Age</a:t>
            </a:r>
            <a:br>
              <a:rPr lang="en-US" altLang="en-US" dirty="0" smtClean="0"/>
            </a:br>
            <a:r>
              <a:rPr lang="en-US" altLang="en-US" dirty="0" smtClean="0"/>
              <a:t>Dating of Rocks</a:t>
            </a:r>
            <a:br>
              <a:rPr lang="en-US" altLang="en-US" dirty="0" smtClean="0"/>
            </a:br>
            <a:endParaRPr lang="en-US" altLang="en-US" sz="2800" dirty="0" smtClean="0"/>
          </a:p>
        </p:txBody>
      </p:sp>
      <p:sp>
        <p:nvSpPr>
          <p:cNvPr id="8195" name="Rectangle 3"/>
          <p:cNvSpPr>
            <a:spLocks noGrp="1" noChangeArrowheads="1"/>
          </p:cNvSpPr>
          <p:nvPr>
            <p:ph type="subTitle" sz="quarter" idx="1"/>
          </p:nvPr>
        </p:nvSpPr>
        <p:spPr>
          <a:xfrm>
            <a:off x="381000" y="3429000"/>
            <a:ext cx="8229600" cy="1752600"/>
          </a:xfrm>
        </p:spPr>
        <p:txBody>
          <a:bodyPr/>
          <a:lstStyle/>
          <a:p>
            <a:pPr eaLnBrk="1" hangingPunct="1">
              <a:defRPr/>
            </a:pPr>
            <a:r>
              <a:rPr lang="en-US" altLang="en-US" dirty="0" smtClean="0"/>
              <a:t>Section 21.2</a:t>
            </a:r>
          </a:p>
          <a:p>
            <a:pPr eaLnBrk="1" hangingPunct="1">
              <a:defRPr/>
            </a:pPr>
            <a:r>
              <a:rPr lang="en-US" altLang="en-US" dirty="0" smtClean="0"/>
              <a:t>How scientists study Earth’s history</a:t>
            </a:r>
          </a:p>
        </p:txBody>
      </p:sp>
      <p:sp>
        <p:nvSpPr>
          <p:cNvPr id="4" name="Slide Number Placeholder 3"/>
          <p:cNvSpPr>
            <a:spLocks noGrp="1"/>
          </p:cNvSpPr>
          <p:nvPr>
            <p:ph type="sldNum" sz="quarter" idx="11"/>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5611DCFE-D3B3-4C94-ABD6-DD96912197D0}" type="slidenum">
              <a:rPr lang="en-US" altLang="en-US" sz="1200" smtClean="0">
                <a:solidFill>
                  <a:srgbClr val="FFFFFF"/>
                </a:solidFill>
                <a:latin typeface="Tahoma" pitchFamily="34" charset="0"/>
              </a:rPr>
              <a:pPr>
                <a:defRPr/>
              </a:pPr>
              <a:t>19</a:t>
            </a:fld>
            <a:endParaRPr lang="en-US" altLang="en-US" sz="1200" smtClean="0">
              <a:solidFill>
                <a:srgbClr val="FFFFFF"/>
              </a:solidFill>
              <a:latin typeface="Tahoma" pitchFamily="34" charset="0"/>
            </a:endParaRPr>
          </a:p>
        </p:txBody>
      </p:sp>
      <p:sp>
        <p:nvSpPr>
          <p:cNvPr id="3" name="Footer Placeholder 2"/>
          <p:cNvSpPr>
            <a:spLocks noGrp="1"/>
          </p:cNvSpPr>
          <p:nvPr>
            <p:ph type="ftr" sz="quarter" idx="12"/>
          </p:nvPr>
        </p:nvSpPr>
        <p:spPr/>
        <p:txBody>
          <a:bodyPr/>
          <a:lstStyle/>
          <a:p>
            <a:pPr>
              <a:defRPr/>
            </a:pPr>
            <a:r>
              <a:rPr lang="en-US" altLang="en-US"/>
              <a:t>Geologic Time &amp; Fossils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685800"/>
          </a:xfrm>
        </p:spPr>
        <p:txBody>
          <a:bodyPr/>
          <a:lstStyle/>
          <a:p>
            <a:pPr>
              <a:defRPr/>
            </a:pPr>
            <a:r>
              <a:rPr lang="en-US" sz="3200" u="sng" dirty="0" smtClean="0"/>
              <a:t>Objectives: Geologic Time Scale</a:t>
            </a:r>
            <a:endParaRPr lang="en-US" sz="3200" u="sng" dirty="0"/>
          </a:p>
        </p:txBody>
      </p:sp>
      <p:sp>
        <p:nvSpPr>
          <p:cNvPr id="3" name="Content Placeholder 2"/>
          <p:cNvSpPr>
            <a:spLocks noGrp="1"/>
          </p:cNvSpPr>
          <p:nvPr>
            <p:ph idx="1"/>
          </p:nvPr>
        </p:nvSpPr>
        <p:spPr>
          <a:xfrm>
            <a:off x="76200" y="685800"/>
            <a:ext cx="9067800" cy="5638800"/>
          </a:xfrm>
        </p:spPr>
        <p:txBody>
          <a:bodyPr/>
          <a:lstStyle/>
          <a:p>
            <a:pPr marL="514350" indent="-514350">
              <a:buFont typeface="+mj-lt"/>
              <a:buAutoNum type="arabicPeriod"/>
              <a:defRPr/>
            </a:pPr>
            <a:r>
              <a:rPr lang="en-US" sz="2400" dirty="0" smtClean="0"/>
              <a:t>I understand how Earth’s history is divided into sections of time called the geologic time scale.  This means I can:</a:t>
            </a:r>
          </a:p>
          <a:p>
            <a:pPr marL="914400" lvl="1" indent="-514350">
              <a:buFont typeface="+mj-lt"/>
              <a:buAutoNum type="alphaUcPeriod"/>
              <a:defRPr/>
            </a:pPr>
            <a:r>
              <a:rPr lang="en-US" sz="2400" dirty="0" smtClean="0"/>
              <a:t>Explain how major changes mark the boundaries between the sections.</a:t>
            </a:r>
          </a:p>
          <a:p>
            <a:pPr marL="914400" lvl="1" indent="-514350">
              <a:buFont typeface="+mj-lt"/>
              <a:buAutoNum type="alphaUcPeriod"/>
              <a:defRPr/>
            </a:pPr>
            <a:r>
              <a:rPr lang="en-US" sz="2400" dirty="0" smtClean="0"/>
              <a:t>Discuss the general changes in organisms from the appearance of life on Earth to present day.</a:t>
            </a:r>
          </a:p>
        </p:txBody>
      </p:sp>
      <p:sp>
        <p:nvSpPr>
          <p:cNvPr id="38916" name="Footer Placeholder 4"/>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38917" name="Slide Number Placeholder 5"/>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08BE14C9-8F6E-4FF5-B881-853EB26FBC12}" type="slidenum">
              <a:rPr lang="en-US" altLang="en-US" sz="1200" smtClean="0"/>
              <a:pPr>
                <a:spcBef>
                  <a:spcPct val="0"/>
                </a:spcBef>
                <a:buClrTx/>
                <a:buSzTx/>
                <a:buFontTx/>
                <a:buNone/>
              </a:pPr>
              <a:t>2</a:t>
            </a:fld>
            <a:endParaRPr lang="en-US" altLang="en-US" sz="1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229600" cy="609600"/>
          </a:xfrm>
        </p:spPr>
        <p:txBody>
          <a:bodyPr/>
          <a:lstStyle/>
          <a:p>
            <a:pPr eaLnBrk="1" hangingPunct="1">
              <a:defRPr/>
            </a:pPr>
            <a:r>
              <a:rPr lang="en-US" altLang="en-US" sz="4000" u="sng" dirty="0" smtClean="0"/>
              <a:t>Ways to Determine Relative Age</a:t>
            </a:r>
          </a:p>
        </p:txBody>
      </p:sp>
      <p:pic>
        <p:nvPicPr>
          <p:cNvPr id="10244" name="Picture 4" descr="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81600" y="2209800"/>
            <a:ext cx="3859212"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20290BB2-8008-4701-A866-FF9AF47E5C83}" type="slidenum">
              <a:rPr lang="en-US" altLang="en-US" sz="1200" smtClean="0">
                <a:solidFill>
                  <a:srgbClr val="FFFFFF"/>
                </a:solidFill>
                <a:latin typeface="Tahoma" pitchFamily="34" charset="0"/>
              </a:rPr>
              <a:pPr>
                <a:defRPr/>
              </a:pPr>
              <a:t>20</a:t>
            </a:fld>
            <a:endParaRPr lang="en-US" altLang="en-US" sz="1200" smtClean="0">
              <a:solidFill>
                <a:srgbClr val="FFFFFF"/>
              </a:solidFill>
              <a:latin typeface="Tahoma" pitchFamily="34" charset="0"/>
            </a:endParaRPr>
          </a:p>
        </p:txBody>
      </p:sp>
      <p:sp>
        <p:nvSpPr>
          <p:cNvPr id="10245" name="Text Box 5"/>
          <p:cNvSpPr txBox="1">
            <a:spLocks noChangeArrowheads="1"/>
          </p:cNvSpPr>
          <p:nvPr/>
        </p:nvSpPr>
        <p:spPr bwMode="auto">
          <a:xfrm>
            <a:off x="0" y="2199329"/>
            <a:ext cx="55308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71550" lvl="1" indent="-514350">
              <a:buFont typeface="+mj-lt"/>
              <a:buAutoNum type="alphaUcPeriod"/>
              <a:defRPr/>
            </a:pPr>
            <a:r>
              <a:rPr lang="en-US" altLang="en-US" sz="2800" b="1" dirty="0">
                <a:latin typeface="Arial" panose="020B0604020202020204" pitchFamily="34" charset="0"/>
                <a:cs typeface="+mn-cs"/>
              </a:rPr>
              <a:t>Older rocks on </a:t>
            </a:r>
            <a:r>
              <a:rPr lang="en-US" altLang="en-US" sz="2800" b="1" u="sng" dirty="0">
                <a:solidFill>
                  <a:srgbClr val="FFC000"/>
                </a:solidFill>
                <a:latin typeface="Arial" panose="020B0604020202020204" pitchFamily="34" charset="0"/>
                <a:cs typeface="+mn-cs"/>
              </a:rPr>
              <a:t>bottom</a:t>
            </a:r>
            <a:r>
              <a:rPr lang="en-US" altLang="en-US" sz="2800" b="1" dirty="0">
                <a:latin typeface="Arial" panose="020B0604020202020204" pitchFamily="34" charset="0"/>
                <a:cs typeface="+mn-cs"/>
              </a:rPr>
              <a:t>.</a:t>
            </a:r>
          </a:p>
          <a:p>
            <a:pPr marL="971550" lvl="1" indent="-514350">
              <a:buFont typeface="+mj-lt"/>
              <a:buAutoNum type="alphaUcPeriod"/>
              <a:defRPr/>
            </a:pPr>
            <a:endParaRPr lang="en-US" altLang="en-US" sz="2800" b="1" dirty="0">
              <a:latin typeface="Arial" panose="020B0604020202020204" pitchFamily="34" charset="0"/>
              <a:cs typeface="+mn-cs"/>
            </a:endParaRPr>
          </a:p>
          <a:p>
            <a:pPr marL="971550" lvl="1" indent="-514350">
              <a:buFont typeface="+mj-lt"/>
              <a:buAutoNum type="alphaUcPeriod"/>
              <a:defRPr/>
            </a:pPr>
            <a:r>
              <a:rPr lang="en-US" altLang="en-US" sz="2800" b="1" dirty="0">
                <a:latin typeface="Arial" panose="020B0604020202020204" pitchFamily="34" charset="0"/>
                <a:cs typeface="+mn-cs"/>
              </a:rPr>
              <a:t>Younger rocks on </a:t>
            </a:r>
            <a:r>
              <a:rPr lang="en-US" altLang="en-US" sz="2800" b="1" u="sng" dirty="0">
                <a:solidFill>
                  <a:srgbClr val="FFC000"/>
                </a:solidFill>
                <a:latin typeface="Arial" panose="020B0604020202020204" pitchFamily="34" charset="0"/>
                <a:cs typeface="+mn-cs"/>
              </a:rPr>
              <a:t>top</a:t>
            </a:r>
            <a:r>
              <a:rPr lang="en-US" altLang="en-US" sz="2800" b="1" dirty="0">
                <a:latin typeface="Arial" panose="020B0604020202020204" pitchFamily="34" charset="0"/>
                <a:cs typeface="+mn-cs"/>
              </a:rPr>
              <a:t>. </a:t>
            </a:r>
          </a:p>
        </p:txBody>
      </p:sp>
      <p:sp>
        <p:nvSpPr>
          <p:cNvPr id="60422" name="Rectangle 3"/>
          <p:cNvSpPr txBox="1">
            <a:spLocks noChangeArrowheads="1"/>
          </p:cNvSpPr>
          <p:nvPr/>
        </p:nvSpPr>
        <p:spPr bwMode="auto">
          <a:xfrm>
            <a:off x="-7938" y="750410"/>
            <a:ext cx="915193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14350" indent="-514350">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eaLnBrk="1" hangingPunct="1">
              <a:lnSpc>
                <a:spcPct val="90000"/>
              </a:lnSpc>
              <a:buClr>
                <a:srgbClr val="E3E3FF"/>
              </a:buClr>
              <a:buFontTx/>
              <a:buAutoNum type="arabicPeriod"/>
            </a:pPr>
            <a:r>
              <a:rPr lang="en-US" altLang="en-US" sz="3000" dirty="0">
                <a:solidFill>
                  <a:srgbClr val="FFFFFF"/>
                </a:solidFill>
              </a:rPr>
              <a:t>Law of Superposition can be used in </a:t>
            </a:r>
            <a:r>
              <a:rPr lang="en-US" altLang="en-US" sz="2800" b="1" dirty="0">
                <a:solidFill>
                  <a:srgbClr val="FFFFFF"/>
                </a:solidFill>
              </a:rPr>
              <a:t>rock that is </a:t>
            </a:r>
            <a:r>
              <a:rPr lang="en-US" altLang="en-US" sz="2800" b="1" u="sng" dirty="0">
                <a:solidFill>
                  <a:srgbClr val="FFC000"/>
                </a:solidFill>
              </a:rPr>
              <a:t>not disturbed </a:t>
            </a:r>
            <a:r>
              <a:rPr lang="en-US" altLang="en-US" sz="2800" b="1" dirty="0">
                <a:solidFill>
                  <a:srgbClr val="FFFFFF"/>
                </a:solidFill>
              </a:rPr>
              <a:t>(moved around by tectonic forces)</a:t>
            </a:r>
            <a:endParaRPr lang="en-US" altLang="en-US" sz="3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 calcmode="lin" valueType="num">
                                      <p:cBhvr additive="base">
                                        <p:cTn id="7" dur="5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anim calcmode="lin" valueType="num">
                                      <p:cBhvr>
                                        <p:cTn id="13" dur="1000" fill="hold"/>
                                        <p:tgtEl>
                                          <p:spTgt spid="1024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24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24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1024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10245">
                                            <p:txEl>
                                              <p:pRg st="2" end="2"/>
                                            </p:txEl>
                                          </p:spTgt>
                                        </p:tgtEl>
                                        <p:attrNameLst>
                                          <p:attrName>style.visibility</p:attrName>
                                        </p:attrNameLst>
                                      </p:cBhvr>
                                      <p:to>
                                        <p:strVal val="visible"/>
                                      </p:to>
                                    </p:set>
                                    <p:anim calcmode="lin" valueType="num">
                                      <p:cBhvr>
                                        <p:cTn id="21" dur="1000" fill="hold"/>
                                        <p:tgtEl>
                                          <p:spTgt spid="1024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024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0245">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10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lstStyle/>
          <a:p>
            <a:pPr>
              <a:defRPr/>
            </a:pPr>
            <a:r>
              <a:rPr lang="en-US" dirty="0" smtClean="0"/>
              <a:t>Ways to Determine Relative Age</a:t>
            </a:r>
            <a:endParaRPr lang="en-US" dirty="0"/>
          </a:p>
        </p:txBody>
      </p:sp>
      <p:sp>
        <p:nvSpPr>
          <p:cNvPr id="61443" name="Content Placeholder 2"/>
          <p:cNvSpPr>
            <a:spLocks noGrp="1"/>
          </p:cNvSpPr>
          <p:nvPr>
            <p:ph idx="1"/>
          </p:nvPr>
        </p:nvSpPr>
        <p:spPr>
          <a:xfrm>
            <a:off x="228600" y="1098550"/>
            <a:ext cx="8458200" cy="3276600"/>
          </a:xfrm>
        </p:spPr>
        <p:txBody>
          <a:bodyPr/>
          <a:lstStyle/>
          <a:p>
            <a:pPr marL="514350" indent="-514350">
              <a:buFontTx/>
              <a:buAutoNum type="arabicPeriod" startAt="2"/>
            </a:pPr>
            <a:r>
              <a:rPr lang="en-US" altLang="en-US" sz="2800" dirty="0" smtClean="0"/>
              <a:t>Uniformitarianism = Theory that states the </a:t>
            </a:r>
            <a:r>
              <a:rPr lang="en-US" altLang="en-US" sz="2800" u="sng" dirty="0" smtClean="0">
                <a:solidFill>
                  <a:srgbClr val="FFC000"/>
                </a:solidFill>
              </a:rPr>
              <a:t>processes </a:t>
            </a:r>
            <a:r>
              <a:rPr lang="en-US" altLang="en-US" sz="2800" dirty="0" smtClean="0"/>
              <a:t>happening on Earth </a:t>
            </a:r>
            <a:r>
              <a:rPr lang="en-US" altLang="en-US" sz="2800" u="sng" dirty="0" smtClean="0">
                <a:solidFill>
                  <a:srgbClr val="FFCC66"/>
                </a:solidFill>
              </a:rPr>
              <a:t>today</a:t>
            </a:r>
            <a:r>
              <a:rPr lang="en-US" altLang="en-US" sz="2800" dirty="0" smtClean="0"/>
              <a:t> have been occurring since Earth </a:t>
            </a:r>
            <a:r>
              <a:rPr lang="en-US" altLang="en-US" sz="2800" u="sng" dirty="0" smtClean="0">
                <a:solidFill>
                  <a:srgbClr val="FFCC66"/>
                </a:solidFill>
              </a:rPr>
              <a:t>began</a:t>
            </a:r>
            <a:r>
              <a:rPr lang="en-US" altLang="en-US" sz="2800" dirty="0" smtClean="0"/>
              <a:t>. 2 types of processes:</a:t>
            </a:r>
          </a:p>
          <a:p>
            <a:pPr lvl="1">
              <a:buFont typeface="Wingdings" pitchFamily="2" charset="2"/>
              <a:buChar char="§"/>
            </a:pPr>
            <a:r>
              <a:rPr lang="en-US" altLang="en-US" u="sng" dirty="0" smtClean="0">
                <a:solidFill>
                  <a:srgbClr val="FFC000"/>
                </a:solidFill>
              </a:rPr>
              <a:t>Slow </a:t>
            </a:r>
            <a:r>
              <a:rPr lang="en-US" altLang="en-US" dirty="0" smtClean="0"/>
              <a:t>everyday processes </a:t>
            </a:r>
          </a:p>
          <a:p>
            <a:pPr lvl="2">
              <a:buFont typeface="Courier New" panose="02070309020205020404" pitchFamily="49" charset="0"/>
              <a:buChar char="o"/>
            </a:pPr>
            <a:r>
              <a:rPr lang="en-US" altLang="en-US" dirty="0" smtClean="0"/>
              <a:t>take thousands of years to change the land</a:t>
            </a:r>
          </a:p>
          <a:p>
            <a:pPr lvl="2">
              <a:buFont typeface="Courier New" panose="02070309020205020404" pitchFamily="49" charset="0"/>
              <a:buChar char="o"/>
            </a:pPr>
            <a:r>
              <a:rPr lang="en-US" altLang="en-US" u="sng" dirty="0" smtClean="0">
                <a:solidFill>
                  <a:srgbClr val="FFC000"/>
                </a:solidFill>
              </a:rPr>
              <a:t>Er</a:t>
            </a:r>
            <a:r>
              <a:rPr lang="en-US" altLang="en-US" u="sng" dirty="0" smtClean="0">
                <a:solidFill>
                  <a:srgbClr val="FFCC66"/>
                </a:solidFill>
              </a:rPr>
              <a:t>osion, deposition, </a:t>
            </a:r>
            <a:r>
              <a:rPr lang="en-US" altLang="en-US" u="sng" dirty="0" err="1" smtClean="0">
                <a:solidFill>
                  <a:srgbClr val="FFCC66"/>
                </a:solidFill>
              </a:rPr>
              <a:t>etc</a:t>
            </a:r>
            <a:endParaRPr lang="en-US" altLang="en-US" u="sng" dirty="0" smtClean="0"/>
          </a:p>
        </p:txBody>
      </p:sp>
      <p:sp>
        <p:nvSpPr>
          <p:cNvPr id="5" name="Footer Placeholder 4"/>
          <p:cNvSpPr>
            <a:spLocks noGrp="1"/>
          </p:cNvSpPr>
          <p:nvPr>
            <p:ph type="ftr" sz="quarter" idx="11"/>
          </p:nvPr>
        </p:nvSpPr>
        <p:spPr/>
        <p:txBody>
          <a:body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E5FBA7FF-AF39-4CAA-87ED-64AD07D9FB2A}" type="slidenum">
              <a:rPr lang="en-US" altLang="en-US" sz="1200" smtClean="0">
                <a:solidFill>
                  <a:srgbClr val="FFFFFF"/>
                </a:solidFill>
                <a:latin typeface="Tahoma" pitchFamily="34" charset="0"/>
              </a:rPr>
              <a:pPr>
                <a:defRPr/>
              </a:pPr>
              <a:t>21</a:t>
            </a:fld>
            <a:endParaRPr lang="en-US" altLang="en-US" sz="1200" smtClean="0">
              <a:solidFill>
                <a:srgbClr val="FFFFFF"/>
              </a:solidFill>
              <a:latin typeface="Tahoma" pitchFamily="34" charset="0"/>
            </a:endParaRPr>
          </a:p>
        </p:txBody>
      </p:sp>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135" y="416129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399" y="4198939"/>
            <a:ext cx="5686425" cy="1815882"/>
          </a:xfrm>
          <a:prstGeom prst="rect">
            <a:avLst/>
          </a:prstGeom>
        </p:spPr>
        <p:txBody>
          <a:bodyPr wrap="square">
            <a:spAutoFit/>
          </a:bodyPr>
          <a:lstStyle/>
          <a:p>
            <a:pPr marL="514350" indent="-514350">
              <a:buFont typeface="Wingdings" panose="05000000000000000000" pitchFamily="2" charset="2"/>
              <a:buChar char="§"/>
              <a:defRPr/>
            </a:pPr>
            <a:r>
              <a:rPr lang="en-US" altLang="en-US" sz="2800" u="sng" dirty="0">
                <a:solidFill>
                  <a:srgbClr val="FFC000"/>
                </a:solidFill>
                <a:latin typeface="+mn-lt"/>
              </a:rPr>
              <a:t>Violent &amp; sudden </a:t>
            </a:r>
            <a:r>
              <a:rPr lang="en-US" altLang="en-US" sz="2800" dirty="0" smtClean="0">
                <a:solidFill>
                  <a:srgbClr val="FFFFFF"/>
                </a:solidFill>
                <a:latin typeface="+mn-lt"/>
              </a:rPr>
              <a:t>events</a:t>
            </a:r>
          </a:p>
          <a:p>
            <a:pPr marL="971550" lvl="1" indent="-514350">
              <a:buFont typeface="Courier New" panose="02070309020205020404" pitchFamily="49" charset="0"/>
              <a:buChar char="o"/>
              <a:defRPr/>
            </a:pPr>
            <a:r>
              <a:rPr lang="en-US" altLang="en-US" sz="2800" dirty="0" smtClean="0">
                <a:solidFill>
                  <a:srgbClr val="FFFFFF"/>
                </a:solidFill>
                <a:latin typeface="+mn-lt"/>
              </a:rPr>
              <a:t>change </a:t>
            </a:r>
            <a:r>
              <a:rPr lang="en-US" altLang="en-US" sz="2800" dirty="0">
                <a:solidFill>
                  <a:srgbClr val="FFFFFF"/>
                </a:solidFill>
                <a:latin typeface="+mn-lt"/>
              </a:rPr>
              <a:t>the land instantly: </a:t>
            </a:r>
            <a:endParaRPr lang="en-US" altLang="en-US" sz="2800" dirty="0" smtClean="0">
              <a:solidFill>
                <a:srgbClr val="FFFFFF"/>
              </a:solidFill>
              <a:latin typeface="+mn-lt"/>
            </a:endParaRPr>
          </a:p>
          <a:p>
            <a:pPr marL="971550" lvl="1" indent="-514350">
              <a:buFont typeface="Courier New" panose="02070309020205020404" pitchFamily="49" charset="0"/>
              <a:buChar char="o"/>
              <a:defRPr/>
            </a:pPr>
            <a:r>
              <a:rPr lang="en-US" altLang="en-US" sz="2800" u="sng" dirty="0" smtClean="0">
                <a:solidFill>
                  <a:srgbClr val="FFC000"/>
                </a:solidFill>
                <a:latin typeface="+mn-lt"/>
              </a:rPr>
              <a:t>earthquakes</a:t>
            </a:r>
            <a:r>
              <a:rPr lang="en-US" altLang="en-US" sz="2800" u="sng" dirty="0">
                <a:solidFill>
                  <a:srgbClr val="FFC000"/>
                </a:solidFill>
                <a:latin typeface="+mn-lt"/>
              </a:rPr>
              <a:t>, asteroid collision,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 y="0"/>
            <a:ext cx="9067800" cy="533400"/>
          </a:xfrm>
        </p:spPr>
        <p:txBody>
          <a:bodyPr/>
          <a:lstStyle/>
          <a:p>
            <a:pPr algn="r" eaLnBrk="1" hangingPunct="1">
              <a:defRPr/>
            </a:pPr>
            <a:r>
              <a:rPr lang="en-US" sz="4000" dirty="0"/>
              <a:t>3</a:t>
            </a:r>
            <a:r>
              <a:rPr lang="en-US" sz="4000" dirty="0" smtClean="0"/>
              <a:t>.  Exceptions to Law of Superposition</a:t>
            </a:r>
          </a:p>
        </p:txBody>
      </p:sp>
      <p:sp>
        <p:nvSpPr>
          <p:cNvPr id="4" name="Footer Placeholder 3"/>
          <p:cNvSpPr>
            <a:spLocks noGrp="1"/>
          </p:cNvSpPr>
          <p:nvPr>
            <p:ph type="ftr" sz="quarter" idx="11"/>
          </p:nvPr>
        </p:nvSpPr>
        <p:spPr/>
        <p:txBody>
          <a:body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24AD8E15-E1BF-4A7A-ADE9-C74CA2D0C3B2}" type="slidenum">
              <a:rPr lang="en-US" altLang="en-US" sz="1200" smtClean="0">
                <a:solidFill>
                  <a:srgbClr val="FFFFFF"/>
                </a:solidFill>
                <a:latin typeface="Tahoma" pitchFamily="34" charset="0"/>
              </a:rPr>
              <a:pPr>
                <a:defRPr/>
              </a:pPr>
              <a:t>22</a:t>
            </a:fld>
            <a:endParaRPr lang="en-US" altLang="en-US" sz="1200" smtClean="0">
              <a:solidFill>
                <a:srgbClr val="FFFFFF"/>
              </a:solidFill>
              <a:latin typeface="Tahoma" pitchFamily="34" charset="0"/>
            </a:endParaRPr>
          </a:p>
        </p:txBody>
      </p:sp>
      <p:sp>
        <p:nvSpPr>
          <p:cNvPr id="5" name="TextBox 4"/>
          <p:cNvSpPr txBox="1"/>
          <p:nvPr/>
        </p:nvSpPr>
        <p:spPr>
          <a:xfrm>
            <a:off x="0" y="555625"/>
            <a:ext cx="9032875" cy="3970338"/>
          </a:xfrm>
          <a:prstGeom prst="rect">
            <a:avLst/>
          </a:prstGeom>
          <a:noFill/>
        </p:spPr>
        <p:txBody>
          <a:bodyPr>
            <a:spAutoFit/>
          </a:bodyPr>
          <a:lstStyle/>
          <a:p>
            <a:pPr marL="342900" indent="-342900">
              <a:buFont typeface="+mj-lt"/>
              <a:buAutoNum type="alphaUcPeriod"/>
              <a:defRPr/>
            </a:pPr>
            <a:r>
              <a:rPr lang="en-US" sz="2800" dirty="0">
                <a:solidFill>
                  <a:srgbClr val="FFFFFF"/>
                </a:solidFill>
                <a:latin typeface="Arial" panose="020B0604020202020204" pitchFamily="34" charset="0"/>
                <a:cs typeface="+mn-cs"/>
              </a:rPr>
              <a:t>Earthquakes, volcanism, flooding, weathering &amp; erosion: </a:t>
            </a:r>
          </a:p>
          <a:p>
            <a:pPr marL="914400" lvl="1" indent="-457200">
              <a:buFont typeface="Wingdings" panose="05000000000000000000" pitchFamily="2" charset="2"/>
              <a:buChar char="§"/>
              <a:defRPr/>
            </a:pPr>
            <a:r>
              <a:rPr lang="en-US" sz="2800" u="sng" dirty="0">
                <a:solidFill>
                  <a:srgbClr val="FFC000"/>
                </a:solidFill>
                <a:latin typeface="Arial" panose="020B0604020202020204" pitchFamily="34" charset="0"/>
                <a:cs typeface="+mn-cs"/>
              </a:rPr>
              <a:t>Disturb</a:t>
            </a:r>
            <a:r>
              <a:rPr lang="en-US" sz="2800" dirty="0">
                <a:solidFill>
                  <a:srgbClr val="FFFFFF"/>
                </a:solidFill>
                <a:latin typeface="Arial" panose="020B0604020202020204" pitchFamily="34" charset="0"/>
                <a:cs typeface="+mn-cs"/>
              </a:rPr>
              <a:t> the rock </a:t>
            </a:r>
            <a:r>
              <a:rPr lang="en-US" sz="2800" dirty="0" smtClean="0">
                <a:solidFill>
                  <a:srgbClr val="FFFFFF"/>
                </a:solidFill>
                <a:latin typeface="Arial" panose="020B0604020202020204" pitchFamily="34" charset="0"/>
                <a:cs typeface="+mn-cs"/>
              </a:rPr>
              <a:t>layers</a:t>
            </a:r>
          </a:p>
          <a:p>
            <a:pPr marL="914400" lvl="1" indent="-457200">
              <a:buFont typeface="Wingdings" panose="05000000000000000000" pitchFamily="2" charset="2"/>
              <a:buChar char="§"/>
              <a:defRPr/>
            </a:pPr>
            <a:r>
              <a:rPr lang="en-US" sz="2800" dirty="0" smtClean="0">
                <a:solidFill>
                  <a:srgbClr val="FFFFFF"/>
                </a:solidFill>
                <a:latin typeface="Arial" panose="020B0604020202020204" pitchFamily="34" charset="0"/>
                <a:cs typeface="+mn-cs"/>
              </a:rPr>
              <a:t>Make </a:t>
            </a:r>
            <a:r>
              <a:rPr lang="en-US" sz="2800" dirty="0">
                <a:solidFill>
                  <a:srgbClr val="FFFFFF"/>
                </a:solidFill>
                <a:latin typeface="Arial" panose="020B0604020202020204" pitchFamily="34" charset="0"/>
                <a:cs typeface="+mn-cs"/>
              </a:rPr>
              <a:t>it </a:t>
            </a:r>
            <a:r>
              <a:rPr lang="en-US" sz="2800" u="sng" dirty="0">
                <a:solidFill>
                  <a:srgbClr val="FFC000"/>
                </a:solidFill>
                <a:latin typeface="Arial" panose="020B0604020202020204" pitchFamily="34" charset="0"/>
                <a:cs typeface="+mn-cs"/>
              </a:rPr>
              <a:t>difficult</a:t>
            </a:r>
            <a:r>
              <a:rPr lang="en-US" sz="2800" dirty="0">
                <a:solidFill>
                  <a:srgbClr val="FFFFFF"/>
                </a:solidFill>
                <a:latin typeface="Arial" panose="020B0604020202020204" pitchFamily="34" charset="0"/>
                <a:cs typeface="+mn-cs"/>
              </a:rPr>
              <a:t> to use the Law of Superposition</a:t>
            </a:r>
          </a:p>
          <a:p>
            <a:pPr marL="342900" indent="-342900">
              <a:buFont typeface="+mj-lt"/>
              <a:buAutoNum type="alphaUcPeriod"/>
              <a:defRPr/>
            </a:pPr>
            <a:endParaRPr lang="en-US" sz="2800" b="1" u="sng" dirty="0">
              <a:solidFill>
                <a:srgbClr val="FFFFFF"/>
              </a:solidFill>
              <a:latin typeface="Arial" panose="020B0604020202020204" pitchFamily="34" charset="0"/>
              <a:cs typeface="+mn-cs"/>
            </a:endParaRPr>
          </a:p>
          <a:p>
            <a:pPr marL="342900" indent="-342900">
              <a:buFont typeface="+mj-lt"/>
              <a:buAutoNum type="alphaUcPeriod"/>
              <a:defRPr/>
            </a:pPr>
            <a:r>
              <a:rPr lang="en-US" sz="2800" b="1" u="sng" dirty="0">
                <a:solidFill>
                  <a:srgbClr val="FFFFFF"/>
                </a:solidFill>
                <a:latin typeface="Arial" panose="020B0604020202020204" pitchFamily="34" charset="0"/>
                <a:cs typeface="+mn-cs"/>
              </a:rPr>
              <a:t>Intrusion</a:t>
            </a:r>
            <a:r>
              <a:rPr lang="en-US" sz="2800" dirty="0">
                <a:solidFill>
                  <a:srgbClr val="FFFFFF"/>
                </a:solidFill>
                <a:latin typeface="Arial" panose="020B0604020202020204" pitchFamily="34" charset="0"/>
                <a:cs typeface="+mn-cs"/>
              </a:rPr>
              <a:t>: </a:t>
            </a:r>
            <a:r>
              <a:rPr lang="en-US" sz="2800" u="sng" dirty="0">
                <a:solidFill>
                  <a:srgbClr val="FFCC66"/>
                </a:solidFill>
                <a:latin typeface="Arial" panose="020B0604020202020204" pitchFamily="34" charset="0"/>
                <a:cs typeface="+mn-cs"/>
              </a:rPr>
              <a:t>Magma</a:t>
            </a:r>
            <a:r>
              <a:rPr lang="en-US" sz="2800" dirty="0">
                <a:solidFill>
                  <a:srgbClr val="FFCC66"/>
                </a:solidFill>
                <a:latin typeface="Arial" panose="020B0604020202020204" pitchFamily="34" charset="0"/>
                <a:cs typeface="+mn-cs"/>
              </a:rPr>
              <a:t> </a:t>
            </a:r>
            <a:r>
              <a:rPr lang="en-US" sz="2800" dirty="0">
                <a:solidFill>
                  <a:srgbClr val="FFFFFF"/>
                </a:solidFill>
                <a:latin typeface="Arial" panose="020B0604020202020204" pitchFamily="34" charset="0"/>
                <a:cs typeface="+mn-cs"/>
              </a:rPr>
              <a:t>that flows </a:t>
            </a:r>
            <a:r>
              <a:rPr lang="en-US" sz="2800" u="sng" dirty="0">
                <a:solidFill>
                  <a:srgbClr val="FFCC66"/>
                </a:solidFill>
                <a:latin typeface="Arial" panose="020B0604020202020204" pitchFamily="34" charset="0"/>
                <a:cs typeface="+mn-cs"/>
              </a:rPr>
              <a:t>into cracks </a:t>
            </a:r>
            <a:r>
              <a:rPr lang="en-US" sz="2800" dirty="0">
                <a:solidFill>
                  <a:srgbClr val="FFFFFF"/>
                </a:solidFill>
                <a:latin typeface="Arial" panose="020B0604020202020204" pitchFamily="34" charset="0"/>
                <a:cs typeface="+mn-cs"/>
              </a:rPr>
              <a:t>of existing rocks and cools into igneous rock:</a:t>
            </a:r>
          </a:p>
          <a:p>
            <a:pPr marL="914400" lvl="1" indent="-457200">
              <a:buFont typeface="Wingdings" panose="05000000000000000000" pitchFamily="2" charset="2"/>
              <a:buChar char="§"/>
              <a:defRPr/>
            </a:pPr>
            <a:r>
              <a:rPr lang="en-US" sz="2800" dirty="0">
                <a:solidFill>
                  <a:srgbClr val="FFFFFF"/>
                </a:solidFill>
                <a:latin typeface="Arial" panose="020B0604020202020204" pitchFamily="34" charset="0"/>
                <a:cs typeface="+mn-cs"/>
              </a:rPr>
              <a:t>Intrusions are always </a:t>
            </a:r>
            <a:r>
              <a:rPr lang="en-US" sz="2800" u="sng" dirty="0">
                <a:solidFill>
                  <a:srgbClr val="FFC000"/>
                </a:solidFill>
                <a:latin typeface="Arial" panose="020B0604020202020204" pitchFamily="34" charset="0"/>
                <a:cs typeface="+mn-cs"/>
              </a:rPr>
              <a:t>younger</a:t>
            </a:r>
            <a:r>
              <a:rPr lang="en-US" sz="2800" dirty="0">
                <a:solidFill>
                  <a:srgbClr val="FFFFFF"/>
                </a:solidFill>
                <a:latin typeface="Arial" panose="020B0604020202020204" pitchFamily="34" charset="0"/>
                <a:cs typeface="+mn-cs"/>
              </a:rPr>
              <a:t> than the layers they pass through</a:t>
            </a:r>
          </a:p>
        </p:txBody>
      </p:sp>
      <p:pic>
        <p:nvPicPr>
          <p:cNvPr id="624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243388"/>
            <a:ext cx="381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324600" y="228600"/>
            <a:ext cx="2819400" cy="4495800"/>
          </a:xfrm>
        </p:spPr>
        <p:txBody>
          <a:bodyPr/>
          <a:lstStyle/>
          <a:p>
            <a:pPr eaLnBrk="1" hangingPunct="1">
              <a:defRPr/>
            </a:pPr>
            <a:r>
              <a:rPr lang="en-US" altLang="en-US" dirty="0" smtClean="0">
                <a:solidFill>
                  <a:srgbClr val="FD480F"/>
                </a:solidFill>
              </a:rPr>
              <a:t>Faults cause layers to shift up or down</a:t>
            </a:r>
          </a:p>
        </p:txBody>
      </p:sp>
      <p:pic>
        <p:nvPicPr>
          <p:cNvPr id="645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0185" t="20338"/>
          <a:stretch>
            <a:fillRect/>
          </a:stretch>
        </p:blipFill>
        <p:spPr>
          <a:xfrm>
            <a:off x="0" y="0"/>
            <a:ext cx="6273800" cy="6858000"/>
          </a:xfrm>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F062C7E9-A934-49DA-8706-68DA5E354760}" type="slidenum">
              <a:rPr lang="en-US" altLang="en-US" sz="1200" smtClean="0">
                <a:solidFill>
                  <a:srgbClr val="FFFFFF"/>
                </a:solidFill>
                <a:latin typeface="Tahoma" pitchFamily="34" charset="0"/>
              </a:rPr>
              <a:pPr>
                <a:defRPr/>
              </a:pPr>
              <a:t>23</a:t>
            </a:fld>
            <a:endParaRPr lang="en-US" altLang="en-US" sz="1200" smtClean="0">
              <a:solidFill>
                <a:srgbClr val="FFFFFF"/>
              </a:solidFill>
              <a:latin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en-US" altLang="en-US" dirty="0" smtClean="0"/>
          </a:p>
        </p:txBody>
      </p:sp>
      <p:pic>
        <p:nvPicPr>
          <p:cNvPr id="655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436" r="47244" b="29370"/>
          <a:stretch>
            <a:fillRect/>
          </a:stretch>
        </p:blipFill>
        <p:spPr>
          <a:xfrm>
            <a:off x="3962400" y="1752600"/>
            <a:ext cx="5030788" cy="3581400"/>
          </a:xfrm>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EC418F6C-DF6D-48EA-BE25-6A5F7BF83A71}" type="slidenum">
              <a:rPr lang="en-US" altLang="en-US" sz="1200" smtClean="0">
                <a:solidFill>
                  <a:srgbClr val="FFFFFF"/>
                </a:solidFill>
                <a:latin typeface="Tahoma" pitchFamily="34" charset="0"/>
              </a:rPr>
              <a:pPr>
                <a:defRPr/>
              </a:pPr>
              <a:t>24</a:t>
            </a:fld>
            <a:endParaRPr lang="en-US" altLang="en-US" sz="1200" smtClean="0">
              <a:solidFill>
                <a:srgbClr val="FFFFFF"/>
              </a:solidFill>
              <a:latin typeface="Tahoma" pitchFamily="34" charset="0"/>
            </a:endParaRPr>
          </a:p>
        </p:txBody>
      </p:sp>
      <p:sp>
        <p:nvSpPr>
          <p:cNvPr id="19460" name="Text Box 4"/>
          <p:cNvSpPr txBox="1">
            <a:spLocks noChangeArrowheads="1"/>
          </p:cNvSpPr>
          <p:nvPr/>
        </p:nvSpPr>
        <p:spPr bwMode="auto">
          <a:xfrm>
            <a:off x="533400" y="762000"/>
            <a:ext cx="464820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b="1" dirty="0">
                <a:solidFill>
                  <a:srgbClr val="FD480F"/>
                </a:solidFill>
                <a:latin typeface="Arial" panose="020B0604020202020204" pitchFamily="34" charset="0"/>
                <a:cs typeface="+mn-cs"/>
              </a:rPr>
              <a:t>Intrusions must be younger than the rock they pass through.  </a:t>
            </a:r>
          </a:p>
          <a:p>
            <a:pPr>
              <a:spcBef>
                <a:spcPct val="50000"/>
              </a:spcBef>
              <a:defRPr/>
            </a:pPr>
            <a:r>
              <a:rPr lang="en-US" altLang="en-US" sz="2800" b="1" dirty="0">
                <a:solidFill>
                  <a:srgbClr val="FD480F"/>
                </a:solidFill>
                <a:latin typeface="Arial" panose="020B0604020202020204" pitchFamily="34" charset="0"/>
                <a:cs typeface="+mn-cs"/>
              </a:rPr>
              <a:t>You cannot go </a:t>
            </a:r>
          </a:p>
          <a:p>
            <a:pPr>
              <a:spcBef>
                <a:spcPct val="50000"/>
              </a:spcBef>
              <a:defRPr/>
            </a:pPr>
            <a:r>
              <a:rPr lang="en-US" altLang="en-US" sz="2800" b="1" dirty="0">
                <a:solidFill>
                  <a:srgbClr val="FD480F"/>
                </a:solidFill>
                <a:latin typeface="Arial" panose="020B0604020202020204" pitchFamily="34" charset="0"/>
                <a:cs typeface="+mn-cs"/>
              </a:rPr>
              <a:t>through something unless it was there</a:t>
            </a:r>
          </a:p>
          <a:p>
            <a:pPr>
              <a:spcBef>
                <a:spcPct val="50000"/>
              </a:spcBef>
              <a:defRPr/>
            </a:pPr>
            <a:r>
              <a:rPr lang="en-US" altLang="en-US" sz="2800" b="1" dirty="0">
                <a:solidFill>
                  <a:srgbClr val="FD480F"/>
                </a:solidFill>
                <a:latin typeface="Arial" panose="020B0604020202020204" pitchFamily="34" charset="0"/>
                <a:cs typeface="+mn-cs"/>
              </a:rPr>
              <a:t> first!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altLang="en-US" dirty="0" smtClean="0"/>
          </a:p>
        </p:txBody>
      </p:sp>
      <p:sp>
        <p:nvSpPr>
          <p:cNvPr id="66563" name="Rectangle 3"/>
          <p:cNvSpPr>
            <a:spLocks noGrp="1" noChangeArrowheads="1"/>
          </p:cNvSpPr>
          <p:nvPr>
            <p:ph idx="1"/>
          </p:nvPr>
        </p:nvSpPr>
        <p:spPr/>
        <p:txBody>
          <a:bodyPr/>
          <a:lstStyle/>
          <a:p>
            <a:pPr eaLnBrk="1" hangingPunct="1"/>
            <a:endParaRPr lang="en-US" altLang="en-US" smtClean="0"/>
          </a:p>
        </p:txBody>
      </p:sp>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636B87AF-3691-4279-9E5B-519B5C48E31F}" type="slidenum">
              <a:rPr lang="en-US" altLang="en-US" sz="1200" smtClean="0">
                <a:solidFill>
                  <a:srgbClr val="FFFFFF"/>
                </a:solidFill>
                <a:latin typeface="Tahoma" pitchFamily="34" charset="0"/>
              </a:rPr>
              <a:pPr>
                <a:defRPr/>
              </a:pPr>
              <a:t>25</a:t>
            </a:fld>
            <a:endParaRPr lang="en-US" altLang="en-US" sz="1200" smtClean="0">
              <a:solidFill>
                <a:srgbClr val="FFFFFF"/>
              </a:solidFill>
              <a:latin typeface="Tahoma" pitchFamily="34" charset="0"/>
            </a:endParaRP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Text Box 5"/>
          <p:cNvSpPr txBox="1">
            <a:spLocks noChangeArrowheads="1"/>
          </p:cNvSpPr>
          <p:nvPr/>
        </p:nvSpPr>
        <p:spPr bwMode="auto">
          <a:xfrm>
            <a:off x="304800" y="152400"/>
            <a:ext cx="472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3200" dirty="0">
                <a:solidFill>
                  <a:srgbClr val="FD480F"/>
                </a:solidFill>
                <a:latin typeface="Arial" panose="020B0604020202020204" pitchFamily="34" charset="0"/>
                <a:cs typeface="+mn-cs"/>
              </a:rPr>
              <a:t>Erosion can cause layers to disappear.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763"/>
            <a:ext cx="9067800" cy="522288"/>
          </a:xfrm>
        </p:spPr>
        <p:txBody>
          <a:bodyPr/>
          <a:lstStyle/>
          <a:p>
            <a:pPr algn="l" eaLnBrk="1" hangingPunct="1">
              <a:defRPr/>
            </a:pPr>
            <a:r>
              <a:rPr lang="en-US" sz="3600" u="sng" dirty="0"/>
              <a:t>4</a:t>
            </a:r>
            <a:r>
              <a:rPr lang="en-US" sz="3600" u="sng" dirty="0" smtClean="0"/>
              <a:t>.  Distinctive Sediment Layers</a:t>
            </a:r>
          </a:p>
        </p:txBody>
      </p:sp>
      <p:sp>
        <p:nvSpPr>
          <p:cNvPr id="67588" name="Content Placeholder 2"/>
          <p:cNvSpPr>
            <a:spLocks noGrp="1"/>
          </p:cNvSpPr>
          <p:nvPr>
            <p:ph idx="1"/>
          </p:nvPr>
        </p:nvSpPr>
        <p:spPr>
          <a:xfrm>
            <a:off x="0" y="438150"/>
            <a:ext cx="9313863" cy="1665288"/>
          </a:xfrm>
        </p:spPr>
        <p:txBody>
          <a:bodyPr/>
          <a:lstStyle/>
          <a:p>
            <a:pPr marL="514350" indent="-514350" eaLnBrk="1" hangingPunct="1">
              <a:buFontTx/>
              <a:buAutoNum type="alphaUcPeriod"/>
            </a:pPr>
            <a:r>
              <a:rPr lang="en-US" altLang="en-US" sz="2400" b="1" u="sng" dirty="0" smtClean="0"/>
              <a:t>Correlation</a:t>
            </a:r>
            <a:r>
              <a:rPr lang="en-US" altLang="en-US" sz="2400" dirty="0" smtClean="0"/>
              <a:t> is matching rock layers from one location to another by matching </a:t>
            </a:r>
            <a:r>
              <a:rPr lang="en-US" altLang="en-US" sz="2400" u="sng" dirty="0" smtClean="0">
                <a:solidFill>
                  <a:srgbClr val="FFCC66"/>
                </a:solidFill>
              </a:rPr>
              <a:t>index fossils and/special layers</a:t>
            </a:r>
            <a:r>
              <a:rPr lang="en-US" altLang="en-US" sz="2400" dirty="0" smtClean="0"/>
              <a:t>. Examples:</a:t>
            </a:r>
          </a:p>
          <a:p>
            <a:pPr marL="914400" lvl="1" indent="-514350" eaLnBrk="1" hangingPunct="1">
              <a:buFont typeface="Wingdings" pitchFamily="2" charset="2"/>
              <a:buChar char="§"/>
            </a:pPr>
            <a:r>
              <a:rPr lang="en-US" altLang="en-US" sz="2400" dirty="0" smtClean="0"/>
              <a:t>Sandstone containing oil, ammonite fossils </a:t>
            </a:r>
          </a:p>
          <a:p>
            <a:pPr marL="914400" lvl="1" indent="-514350" eaLnBrk="1" hangingPunct="1">
              <a:buFont typeface="Wingdings" pitchFamily="2" charset="2"/>
              <a:buChar char="§"/>
            </a:pPr>
            <a:r>
              <a:rPr lang="en-US" altLang="en-US" sz="2400" dirty="0" smtClean="0"/>
              <a:t>Grand Canyon (Arizona), Zion (Utah), Bryce (Utah)</a:t>
            </a:r>
          </a:p>
        </p:txBody>
      </p:sp>
      <p:sp>
        <p:nvSpPr>
          <p:cNvPr id="12" name="Footer Placeholder 11"/>
          <p:cNvSpPr>
            <a:spLocks noGrp="1"/>
          </p:cNvSpPr>
          <p:nvPr>
            <p:ph type="ftr" sz="quarter" idx="11"/>
          </p:nvPr>
        </p:nvSpPr>
        <p:spPr/>
        <p:txBody>
          <a:bodyPr/>
          <a:lstStyle/>
          <a:p>
            <a:pPr>
              <a:defRPr/>
            </a:pPr>
            <a:r>
              <a:rPr lang="en-US" altLang="en-US"/>
              <a:t>Geologic Time &amp; Fossils</a:t>
            </a:r>
          </a:p>
        </p:txBody>
      </p:sp>
      <p:sp>
        <p:nvSpPr>
          <p:cNvPr id="13" name="Slide Number Placeholder 12"/>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DCD27E86-B89F-4F60-9743-657F09D9D02B}" type="slidenum">
              <a:rPr lang="en-US" altLang="en-US" sz="1200" smtClean="0">
                <a:solidFill>
                  <a:srgbClr val="FFFFFF"/>
                </a:solidFill>
                <a:latin typeface="Tahoma" pitchFamily="34" charset="0"/>
              </a:rPr>
              <a:pPr>
                <a:defRPr/>
              </a:pPr>
              <a:t>26</a:t>
            </a:fld>
            <a:endParaRPr lang="en-US" altLang="en-US" sz="1200" smtClean="0">
              <a:solidFill>
                <a:srgbClr val="FFFFFF"/>
              </a:solidFill>
              <a:latin typeface="Tahoma"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l="6725" t="14844" r="4710"/>
          <a:stretch>
            <a:fillRect/>
          </a:stretch>
        </p:blipFill>
        <p:spPr bwMode="auto">
          <a:xfrm>
            <a:off x="111009" y="2464594"/>
            <a:ext cx="3286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9" name="Group 5"/>
          <p:cNvGrpSpPr>
            <a:grpSpLocks/>
          </p:cNvGrpSpPr>
          <p:nvPr/>
        </p:nvGrpSpPr>
        <p:grpSpPr bwMode="auto">
          <a:xfrm>
            <a:off x="720266" y="3729410"/>
            <a:ext cx="4604796" cy="3414713"/>
            <a:chOff x="1447800" y="3122369"/>
            <a:chExt cx="5257800" cy="3814063"/>
          </a:xfrm>
        </p:grpSpPr>
        <p:pic>
          <p:nvPicPr>
            <p:cNvPr id="67595" name="Picture 3"/>
            <p:cNvPicPr>
              <a:picLocks noChangeAspect="1"/>
            </p:cNvPicPr>
            <p:nvPr/>
          </p:nvPicPr>
          <p:blipFill>
            <a:blip r:embed="rId3">
              <a:extLst>
                <a:ext uri="{28A0092B-C50C-407E-A947-70E740481C1C}">
                  <a14:useLocalDpi xmlns:a14="http://schemas.microsoft.com/office/drawing/2010/main" val="0"/>
                </a:ext>
              </a:extLst>
            </a:blip>
            <a:srcRect t="3934"/>
            <a:stretch>
              <a:fillRect/>
            </a:stretch>
          </p:blipFill>
          <p:spPr bwMode="auto">
            <a:xfrm>
              <a:off x="1447800" y="3122369"/>
              <a:ext cx="4991100" cy="359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51117" y="6474121"/>
              <a:ext cx="5254483" cy="462311"/>
            </a:xfrm>
            <a:prstGeom prst="rect">
              <a:avLst/>
            </a:prstGeom>
          </p:spPr>
          <p:txBody>
            <a:bodyPr>
              <a:spAutoFit/>
            </a:bodyPr>
            <a:lstStyle/>
            <a:p>
              <a:pPr>
                <a:defRPr/>
              </a:pPr>
              <a:r>
                <a:rPr lang="en-US" sz="1200" dirty="0">
                  <a:solidFill>
                    <a:srgbClr val="463416"/>
                  </a:solidFill>
                  <a:latin typeface="Arial" panose="020B0604020202020204" pitchFamily="34" charset="0"/>
                  <a:cs typeface="+mn-cs"/>
                </a:rPr>
                <a:t>https://fc.wellesley.k12.ma.us/~Rita_Chang/FOV1-0001E023/FOV1-0002867C/correlation.jpg</a:t>
              </a:r>
            </a:p>
          </p:txBody>
        </p:sp>
      </p:grpSp>
      <p:grpSp>
        <p:nvGrpSpPr>
          <p:cNvPr id="67590" name="Group 8"/>
          <p:cNvGrpSpPr>
            <a:grpSpLocks/>
          </p:cNvGrpSpPr>
          <p:nvPr/>
        </p:nvGrpSpPr>
        <p:grpSpPr bwMode="auto">
          <a:xfrm>
            <a:off x="5181600" y="2801938"/>
            <a:ext cx="3884613" cy="3719512"/>
            <a:chOff x="5334000" y="2954357"/>
            <a:chExt cx="3622943" cy="3495675"/>
          </a:xfrm>
        </p:grpSpPr>
        <p:pic>
          <p:nvPicPr>
            <p:cNvPr id="6759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2693" y="2954357"/>
              <a:ext cx="35242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34000" y="2964800"/>
              <a:ext cx="2404438" cy="708684"/>
            </a:xfrm>
            <a:prstGeom prst="rect">
              <a:avLst/>
            </a:prstGeom>
          </p:spPr>
          <p:txBody>
            <a:bodyPr>
              <a:spAutoFit/>
            </a:bodyPr>
            <a:lstStyle/>
            <a:p>
              <a:pPr>
                <a:defRPr/>
              </a:pPr>
              <a:r>
                <a:rPr lang="en-US" sz="1000" dirty="0">
                  <a:solidFill>
                    <a:srgbClr val="463416"/>
                  </a:solidFill>
                  <a:latin typeface="Arial" panose="020B0604020202020204" pitchFamily="34" charset="0"/>
                  <a:cs typeface="+mn-cs"/>
                </a:rPr>
                <a:t>http://lc3.littlechute.k12.wi.us/staff/cchoudoir/Class%20Website/Geologic%20Time/RD%20Reading_files/image020.jpg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229600" cy="765175"/>
          </a:xfrm>
        </p:spPr>
        <p:txBody>
          <a:bodyPr/>
          <a:lstStyle/>
          <a:p>
            <a:pPr eaLnBrk="1" hangingPunct="1">
              <a:defRPr/>
            </a:pPr>
            <a:r>
              <a:rPr lang="en-US" sz="3600" dirty="0" smtClean="0"/>
              <a:t>Distinctive Sediment Layers Continued</a:t>
            </a:r>
          </a:p>
        </p:txBody>
      </p:sp>
      <p:sp>
        <p:nvSpPr>
          <p:cNvPr id="69635" name="Content Placeholder 2"/>
          <p:cNvSpPr>
            <a:spLocks noGrp="1"/>
          </p:cNvSpPr>
          <p:nvPr>
            <p:ph idx="1"/>
          </p:nvPr>
        </p:nvSpPr>
        <p:spPr>
          <a:xfrm>
            <a:off x="0" y="609600"/>
            <a:ext cx="9296400" cy="3886200"/>
          </a:xfrm>
        </p:spPr>
        <p:txBody>
          <a:bodyPr/>
          <a:lstStyle/>
          <a:p>
            <a:pPr marL="457200" indent="-457200" eaLnBrk="1" hangingPunct="1">
              <a:buFontTx/>
              <a:buAutoNum type="arabicPeriod" startAt="5"/>
            </a:pPr>
            <a:r>
              <a:rPr lang="en-US" altLang="en-US" sz="2400" u="sng" dirty="0" smtClean="0">
                <a:solidFill>
                  <a:srgbClr val="FFCC66"/>
                </a:solidFill>
              </a:rPr>
              <a:t>Short-lived </a:t>
            </a:r>
            <a:r>
              <a:rPr lang="en-US" altLang="en-US" sz="2400" dirty="0" smtClean="0"/>
              <a:t>events such as </a:t>
            </a:r>
            <a:r>
              <a:rPr lang="en-US" altLang="en-US" sz="2400" u="sng" dirty="0" smtClean="0">
                <a:solidFill>
                  <a:srgbClr val="FFCC66"/>
                </a:solidFill>
              </a:rPr>
              <a:t>asteroid</a:t>
            </a:r>
            <a:r>
              <a:rPr lang="en-US" altLang="en-US" sz="2400" dirty="0" smtClean="0"/>
              <a:t> impact or massive </a:t>
            </a:r>
            <a:r>
              <a:rPr lang="en-US" altLang="en-US" sz="2400" u="sng" dirty="0" smtClean="0">
                <a:solidFill>
                  <a:srgbClr val="FFCC66"/>
                </a:solidFill>
              </a:rPr>
              <a:t>volcanic eruption</a:t>
            </a:r>
            <a:r>
              <a:rPr lang="en-US" altLang="en-US" sz="2400" dirty="0" smtClean="0"/>
              <a:t> form DISTINCTIVE layers used to determine relative age</a:t>
            </a:r>
          </a:p>
          <a:p>
            <a:pPr marL="457200" lvl="1" indent="0" eaLnBrk="1" hangingPunct="1">
              <a:buFontTx/>
              <a:buNone/>
            </a:pPr>
            <a:r>
              <a:rPr lang="en-US" altLang="en-US" sz="2400" u="sng" dirty="0" smtClean="0"/>
              <a:t>Examples</a:t>
            </a:r>
            <a:r>
              <a:rPr lang="en-US" altLang="en-US" sz="2400" dirty="0" smtClean="0"/>
              <a:t>:</a:t>
            </a:r>
          </a:p>
          <a:p>
            <a:pPr marL="457200" lvl="1" indent="0" eaLnBrk="1" hangingPunct="1">
              <a:buFont typeface="Wingdings" pitchFamily="2" charset="2"/>
              <a:buChar char="§"/>
            </a:pPr>
            <a:r>
              <a:rPr lang="en-US" altLang="en-US" sz="2400" dirty="0" smtClean="0"/>
              <a:t>Mount St. Helen’s 1980 – </a:t>
            </a:r>
            <a:r>
              <a:rPr lang="en-US" altLang="en-US" sz="2400" u="sng" dirty="0" smtClean="0">
                <a:solidFill>
                  <a:srgbClr val="FFC000"/>
                </a:solidFill>
              </a:rPr>
              <a:t>ash</a:t>
            </a:r>
            <a:r>
              <a:rPr lang="en-US" altLang="en-US" sz="2400" dirty="0" smtClean="0">
                <a:solidFill>
                  <a:srgbClr val="FFC000"/>
                </a:solidFill>
              </a:rPr>
              <a:t> </a:t>
            </a:r>
            <a:r>
              <a:rPr lang="en-US" altLang="en-US" sz="2400" dirty="0" smtClean="0"/>
              <a:t>over several states makes a layer known to have been made in </a:t>
            </a:r>
            <a:r>
              <a:rPr lang="en-US" altLang="en-US" sz="2400" u="sng" dirty="0" smtClean="0">
                <a:solidFill>
                  <a:srgbClr val="FFCC66"/>
                </a:solidFill>
              </a:rPr>
              <a:t>1980</a:t>
            </a:r>
          </a:p>
          <a:p>
            <a:pPr marL="457200" lvl="1" indent="0" eaLnBrk="1" hangingPunct="1">
              <a:buFont typeface="Wingdings" pitchFamily="2" charset="2"/>
              <a:buChar char="§"/>
            </a:pPr>
            <a:r>
              <a:rPr lang="en-US" altLang="en-US" sz="2400" u="sng" dirty="0" smtClean="0">
                <a:solidFill>
                  <a:srgbClr val="FFCC66"/>
                </a:solidFill>
              </a:rPr>
              <a:t>Asteroid</a:t>
            </a:r>
            <a:r>
              <a:rPr lang="en-US" altLang="en-US" sz="2400" dirty="0" smtClean="0"/>
              <a:t> impact at the boundary of the </a:t>
            </a:r>
            <a:r>
              <a:rPr lang="en-US" altLang="en-US" sz="2400" u="sng" dirty="0" smtClean="0">
                <a:solidFill>
                  <a:srgbClr val="FFCC66"/>
                </a:solidFill>
              </a:rPr>
              <a:t>Mesozoic</a:t>
            </a:r>
            <a:r>
              <a:rPr lang="en-US" altLang="en-US" sz="2400" dirty="0" smtClean="0"/>
              <a:t> and </a:t>
            </a:r>
            <a:r>
              <a:rPr lang="en-US" altLang="en-US" sz="2400" u="sng" dirty="0" smtClean="0">
                <a:solidFill>
                  <a:srgbClr val="FFCC66"/>
                </a:solidFill>
              </a:rPr>
              <a:t>Cenozoic</a:t>
            </a:r>
            <a:r>
              <a:rPr lang="en-US" altLang="en-US" sz="2400" dirty="0" smtClean="0"/>
              <a:t> time periods left a layer of space material.</a:t>
            </a:r>
          </a:p>
          <a:p>
            <a:pPr marL="1200150" lvl="2" indent="-342900" eaLnBrk="1" hangingPunct="1">
              <a:buFont typeface="Courier New" pitchFamily="49" charset="0"/>
              <a:buChar char="o"/>
            </a:pPr>
            <a:r>
              <a:rPr lang="en-US" altLang="en-US" dirty="0" smtClean="0"/>
              <a:t>Layer is age of the </a:t>
            </a:r>
            <a:r>
              <a:rPr lang="en-US" altLang="en-US" u="sng" dirty="0" smtClean="0">
                <a:solidFill>
                  <a:srgbClr val="FFC000"/>
                </a:solidFill>
              </a:rPr>
              <a:t>dinosaur </a:t>
            </a:r>
            <a:r>
              <a:rPr lang="en-US" altLang="en-US" dirty="0" smtClean="0"/>
              <a:t>extinction</a:t>
            </a:r>
          </a:p>
        </p:txBody>
      </p:sp>
      <p:sp>
        <p:nvSpPr>
          <p:cNvPr id="5" name="Footer Placeholder 4"/>
          <p:cNvSpPr>
            <a:spLocks noGrp="1"/>
          </p:cNvSpPr>
          <p:nvPr>
            <p:ph type="ftr" sz="quarter" idx="11"/>
          </p:nvPr>
        </p:nvSpPr>
        <p:spPr/>
        <p:txBody>
          <a:body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52754C36-903D-4615-AEFC-31BFC5CE93C6}" type="slidenum">
              <a:rPr lang="en-US" altLang="en-US" sz="1200" smtClean="0">
                <a:solidFill>
                  <a:srgbClr val="FFFFFF"/>
                </a:solidFill>
                <a:latin typeface="Tahoma" pitchFamily="34" charset="0"/>
              </a:rPr>
              <a:pPr>
                <a:defRPr/>
              </a:pPr>
              <a:t>27</a:t>
            </a:fld>
            <a:endParaRPr lang="en-US" altLang="en-US" sz="1200" smtClean="0">
              <a:solidFill>
                <a:srgbClr val="FFFFFF"/>
              </a:solidFill>
              <a:latin typeface="Tahoma" pitchFamily="34" charset="0"/>
            </a:endParaRPr>
          </a:p>
        </p:txBody>
      </p:sp>
      <p:pic>
        <p:nvPicPr>
          <p:cNvPr id="696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8525" y="4343400"/>
            <a:ext cx="44958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723" y="4782893"/>
            <a:ext cx="22098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 y="4235976"/>
            <a:ext cx="1857375" cy="26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938"/>
            <a:ext cx="8229600" cy="533400"/>
          </a:xfrm>
        </p:spPr>
        <p:txBody>
          <a:bodyPr/>
          <a:lstStyle/>
          <a:p>
            <a:pPr eaLnBrk="1" hangingPunct="1">
              <a:defRPr/>
            </a:pPr>
            <a:r>
              <a:rPr lang="en-US" sz="3600" dirty="0" smtClean="0"/>
              <a:t>Iridium – Evidence of Asteroid Yucatan</a:t>
            </a:r>
          </a:p>
        </p:txBody>
      </p:sp>
      <p:pic>
        <p:nvPicPr>
          <p:cNvPr id="706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388" y="700088"/>
            <a:ext cx="5181601" cy="6157912"/>
          </a:xfrm>
        </p:spPr>
      </p:pic>
      <p:sp>
        <p:nvSpPr>
          <p:cNvPr id="9" name="Footer Placeholder 8"/>
          <p:cNvSpPr>
            <a:spLocks noGrp="1"/>
          </p:cNvSpPr>
          <p:nvPr>
            <p:ph type="ftr" sz="quarter" idx="11"/>
          </p:nvPr>
        </p:nvSpPr>
        <p:spPr/>
        <p:txBody>
          <a:bodyPr/>
          <a:lstStyle/>
          <a:p>
            <a:pPr>
              <a:defRPr/>
            </a:pPr>
            <a:r>
              <a:rPr lang="en-US" altLang="en-US"/>
              <a:t>Geologic Time &amp; Fossils</a:t>
            </a:r>
          </a:p>
        </p:txBody>
      </p:sp>
      <p:sp>
        <p:nvSpPr>
          <p:cNvPr id="10" name="Slide Number Placeholder 9"/>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96AF98CC-DF7B-4809-B2BE-F610A3FAAAB7}" type="slidenum">
              <a:rPr lang="en-US" altLang="en-US" sz="1200" smtClean="0">
                <a:solidFill>
                  <a:srgbClr val="FFFFFF"/>
                </a:solidFill>
                <a:latin typeface="Tahoma" pitchFamily="34" charset="0"/>
              </a:rPr>
              <a:pPr>
                <a:defRPr/>
              </a:pPr>
              <a:t>28</a:t>
            </a:fld>
            <a:endParaRPr lang="en-US" altLang="en-US" sz="1200" smtClean="0">
              <a:solidFill>
                <a:srgbClr val="FFFFFF"/>
              </a:solidFill>
              <a:latin typeface="Tahoma" pitchFamily="34" charset="0"/>
            </a:endParaRPr>
          </a:p>
        </p:txBody>
      </p:sp>
      <p:sp>
        <p:nvSpPr>
          <p:cNvPr id="5" name="Rectangle 4"/>
          <p:cNvSpPr/>
          <p:nvPr/>
        </p:nvSpPr>
        <p:spPr>
          <a:xfrm>
            <a:off x="2362200" y="6629400"/>
            <a:ext cx="4572000" cy="261938"/>
          </a:xfrm>
          <a:prstGeom prst="rect">
            <a:avLst/>
          </a:prstGeom>
        </p:spPr>
        <p:txBody>
          <a:bodyPr>
            <a:spAutoFit/>
          </a:bodyPr>
          <a:lstStyle/>
          <a:p>
            <a:pPr>
              <a:defRPr/>
            </a:pPr>
            <a:r>
              <a:rPr lang="en-US" sz="1100" dirty="0">
                <a:solidFill>
                  <a:srgbClr val="463416"/>
                </a:solidFill>
                <a:latin typeface="Arial" panose="020B0604020202020204" pitchFamily="34" charset="0"/>
                <a:cs typeface="+mn-cs"/>
              </a:rPr>
              <a:t>http://www.sciencemag.org/content/327/5970/1214/F2.large.jpg</a:t>
            </a:r>
          </a:p>
        </p:txBody>
      </p:sp>
      <p:pic>
        <p:nvPicPr>
          <p:cNvPr id="70661" name="Picture 5"/>
          <p:cNvPicPr>
            <a:picLocks noChangeAspect="1"/>
          </p:cNvPicPr>
          <p:nvPr/>
        </p:nvPicPr>
        <p:blipFill>
          <a:blip r:embed="rId3">
            <a:extLst>
              <a:ext uri="{28A0092B-C50C-407E-A947-70E740481C1C}">
                <a14:useLocalDpi xmlns:a14="http://schemas.microsoft.com/office/drawing/2010/main" val="0"/>
              </a:ext>
            </a:extLst>
          </a:blip>
          <a:srcRect l="6924" r="21692"/>
          <a:stretch>
            <a:fillRect/>
          </a:stretch>
        </p:blipFill>
        <p:spPr bwMode="auto">
          <a:xfrm>
            <a:off x="6216650" y="493713"/>
            <a:ext cx="292735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86038"/>
            <a:ext cx="310197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Picture 7"/>
          <p:cNvSpPr>
            <a:spLocks noChangeAspect="1"/>
          </p:cNvSpPr>
          <p:nvPr/>
        </p:nvSpPr>
        <p:spPr bwMode="auto">
          <a:xfrm>
            <a:off x="5867400" y="5073650"/>
            <a:ext cx="30464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spcBef>
                <a:spcPct val="0"/>
              </a:spcBef>
              <a:buClrTx/>
              <a:buFontTx/>
              <a:buNone/>
            </a:pPr>
            <a:endParaRPr lang="en-US" altLang="en-US" sz="1800">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762000"/>
          </a:xfrm>
        </p:spPr>
        <p:txBody>
          <a:bodyPr/>
          <a:lstStyle/>
          <a:p>
            <a:pPr eaLnBrk="1" hangingPunct="1">
              <a:defRPr/>
            </a:pPr>
            <a:r>
              <a:rPr lang="en-US" altLang="en-US" dirty="0" smtClean="0"/>
              <a:t>Measuring Time</a:t>
            </a:r>
          </a:p>
        </p:txBody>
      </p:sp>
      <p:sp>
        <p:nvSpPr>
          <p:cNvPr id="3075" name="Rectangle 3"/>
          <p:cNvSpPr>
            <a:spLocks noGrp="1" noChangeArrowheads="1"/>
          </p:cNvSpPr>
          <p:nvPr>
            <p:ph type="body" sz="half" idx="1"/>
          </p:nvPr>
        </p:nvSpPr>
        <p:spPr>
          <a:xfrm>
            <a:off x="-23813" y="685800"/>
            <a:ext cx="4160838" cy="5900738"/>
          </a:xfrm>
        </p:spPr>
        <p:txBody>
          <a:bodyPr/>
          <a:lstStyle/>
          <a:p>
            <a:pPr eaLnBrk="1" hangingPunct="1">
              <a:lnSpc>
                <a:spcPct val="80000"/>
              </a:lnSpc>
              <a:defRPr/>
            </a:pPr>
            <a:endParaRPr lang="en-US" altLang="en-US" sz="2800" dirty="0" smtClean="0"/>
          </a:p>
          <a:p>
            <a:pPr eaLnBrk="1" hangingPunct="1">
              <a:lnSpc>
                <a:spcPct val="80000"/>
              </a:lnSpc>
              <a:defRPr/>
            </a:pPr>
            <a:endParaRPr lang="en-US" altLang="en-US" sz="2800" dirty="0"/>
          </a:p>
          <a:p>
            <a:pPr eaLnBrk="1" hangingPunct="1">
              <a:lnSpc>
                <a:spcPct val="80000"/>
              </a:lnSpc>
              <a:defRPr/>
            </a:pPr>
            <a:endParaRPr lang="en-US" altLang="en-US" sz="2800" dirty="0" smtClean="0"/>
          </a:p>
          <a:p>
            <a:pPr eaLnBrk="1" hangingPunct="1">
              <a:lnSpc>
                <a:spcPct val="80000"/>
              </a:lnSpc>
              <a:defRPr/>
            </a:pPr>
            <a:r>
              <a:rPr lang="en-US" altLang="en-US" sz="2800" dirty="0" smtClean="0"/>
              <a:t>According to current theories, the Earth has existed for </a:t>
            </a:r>
            <a:r>
              <a:rPr lang="en-US" altLang="en-US" sz="2800" u="sng" dirty="0" smtClean="0">
                <a:solidFill>
                  <a:srgbClr val="FFCC66"/>
                </a:solidFill>
              </a:rPr>
              <a:t>4.6 billion</a:t>
            </a:r>
            <a:r>
              <a:rPr lang="en-US" altLang="en-US" sz="2800" dirty="0" smtClean="0">
                <a:solidFill>
                  <a:srgbClr val="FFCC66"/>
                </a:solidFill>
              </a:rPr>
              <a:t> </a:t>
            </a:r>
            <a:r>
              <a:rPr lang="en-US" altLang="en-US" sz="2800" dirty="0" smtClean="0"/>
              <a:t>years</a:t>
            </a:r>
          </a:p>
          <a:p>
            <a:pPr marL="0" indent="0" eaLnBrk="1" hangingPunct="1">
              <a:lnSpc>
                <a:spcPct val="80000"/>
              </a:lnSpc>
              <a:buFont typeface="Wingdings" pitchFamily="2" charset="2"/>
              <a:buNone/>
              <a:defRPr/>
            </a:pPr>
            <a:endParaRPr lang="en-US" altLang="en-US" sz="2800" dirty="0" smtClean="0">
              <a:solidFill>
                <a:schemeClr val="tx2"/>
              </a:solidFill>
            </a:endParaRPr>
          </a:p>
        </p:txBody>
      </p:sp>
      <p:sp>
        <p:nvSpPr>
          <p:cNvPr id="3080" name="Rectangle 8"/>
          <p:cNvSpPr>
            <a:spLocks noGrp="1" noChangeArrowheads="1"/>
          </p:cNvSpPr>
          <p:nvPr>
            <p:ph sz="half" idx="2"/>
          </p:nvPr>
        </p:nvSpPr>
        <p:spPr/>
        <p:txBody>
          <a:bodyPr/>
          <a:lstStyle/>
          <a:p>
            <a:pPr eaLnBrk="1" hangingPunct="1">
              <a:lnSpc>
                <a:spcPct val="80000"/>
              </a:lnSpc>
              <a:defRPr/>
            </a:pPr>
            <a:endParaRPr lang="en-US" altLang="en-US" sz="2400" smtClean="0"/>
          </a:p>
        </p:txBody>
      </p:sp>
      <p:pic>
        <p:nvPicPr>
          <p:cNvPr id="43013" name="Picture 10" descr="time_l_f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871538"/>
            <a:ext cx="4527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3015"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192B9E3C-CFA3-4EE2-ADF2-DA70B164395C}" type="slidenum">
              <a:rPr lang="en-US" altLang="en-US" sz="1200" smtClean="0"/>
              <a:pPr>
                <a:spcBef>
                  <a:spcPct val="0"/>
                </a:spcBef>
                <a:buClrTx/>
                <a:buSzTx/>
                <a:buFontTx/>
                <a:buNone/>
              </a:pPr>
              <a:t>29</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pPr>
              <a:defRPr/>
            </a:pPr>
            <a:r>
              <a:rPr lang="en-US" sz="3200" u="sng" dirty="0" smtClean="0"/>
              <a:t>Objectives: Fossils</a:t>
            </a:r>
            <a:endParaRPr lang="en-US" sz="3200" dirty="0"/>
          </a:p>
        </p:txBody>
      </p:sp>
      <p:sp>
        <p:nvSpPr>
          <p:cNvPr id="3" name="Content Placeholder 2"/>
          <p:cNvSpPr>
            <a:spLocks noGrp="1"/>
          </p:cNvSpPr>
          <p:nvPr>
            <p:ph idx="1"/>
          </p:nvPr>
        </p:nvSpPr>
        <p:spPr>
          <a:xfrm>
            <a:off x="0" y="1066800"/>
            <a:ext cx="9144000" cy="5040313"/>
          </a:xfrm>
        </p:spPr>
        <p:txBody>
          <a:bodyPr/>
          <a:lstStyle/>
          <a:p>
            <a:pPr marL="514350" indent="-514350">
              <a:buFont typeface="+mj-lt"/>
              <a:buAutoNum type="arabicPeriod" startAt="2"/>
              <a:defRPr/>
            </a:pPr>
            <a:r>
              <a:rPr lang="en-US" dirty="0" smtClean="0"/>
              <a:t>I can describe the characteristics of Index Fossils and explain how Index Fossils are used.</a:t>
            </a:r>
          </a:p>
          <a:p>
            <a:pPr marL="514350" indent="-514350">
              <a:buFont typeface="+mj-lt"/>
              <a:buAutoNum type="arabicPeriod" startAt="2"/>
              <a:defRPr/>
            </a:pPr>
            <a:r>
              <a:rPr lang="en-US" dirty="0" smtClean="0"/>
              <a:t>Discuss how fossils can be used to interpret Earth’s past physical and environmental history.</a:t>
            </a:r>
            <a:endParaRPr lang="en-US" dirty="0"/>
          </a:p>
        </p:txBody>
      </p:sp>
      <p:sp>
        <p:nvSpPr>
          <p:cNvPr id="5" name="Footer Placeholder 4"/>
          <p:cNvSpPr>
            <a:spLocks noGrp="1"/>
          </p:cNvSpPr>
          <p:nvPr>
            <p:ph type="ftr" sz="quarter" idx="11"/>
          </p:nvPr>
        </p:nvSpPr>
        <p:spPr/>
        <p:txBody>
          <a:body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defRPr/>
            </a:pPr>
            <a:fld id="{105ABE6A-B1EE-434C-9301-1A09F7897B08}" type="slidenum">
              <a:rPr lang="en-US" altLang="en-US" sz="1400" smtClean="0">
                <a:solidFill>
                  <a:srgbClr val="FFFFFF"/>
                </a:solidFill>
                <a:latin typeface="Arial" pitchFamily="34" charset="0"/>
              </a:rPr>
              <a:pPr>
                <a:defRPr/>
              </a:pPr>
              <a:t>3</a:t>
            </a:fld>
            <a:endParaRPr lang="en-US" altLang="en-US" sz="1400" smtClean="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1938" y="152400"/>
            <a:ext cx="3843337" cy="1774825"/>
          </a:xfrm>
        </p:spPr>
        <p:txBody>
          <a:bodyPr/>
          <a:lstStyle/>
          <a:p>
            <a:pPr eaLnBrk="1" hangingPunct="1">
              <a:defRPr/>
            </a:pPr>
            <a:r>
              <a:rPr lang="en-US" altLang="en-US" sz="3200" dirty="0" smtClean="0"/>
              <a:t>What Units of Time are Used to Measure Earth’s History??</a:t>
            </a:r>
          </a:p>
        </p:txBody>
      </p:sp>
      <p:sp>
        <p:nvSpPr>
          <p:cNvPr id="4099" name="Rectangle 3"/>
          <p:cNvSpPr>
            <a:spLocks noGrp="1" noChangeArrowheads="1"/>
          </p:cNvSpPr>
          <p:nvPr>
            <p:ph type="body" idx="1"/>
          </p:nvPr>
        </p:nvSpPr>
        <p:spPr>
          <a:xfrm>
            <a:off x="304800" y="2286000"/>
            <a:ext cx="3810000" cy="3992563"/>
          </a:xfrm>
        </p:spPr>
        <p:txBody>
          <a:bodyPr/>
          <a:lstStyle/>
          <a:p>
            <a:pPr marL="0" indent="0" eaLnBrk="1" hangingPunct="1">
              <a:buFont typeface="Wingdings" pitchFamily="2" charset="2"/>
              <a:buNone/>
              <a:defRPr/>
            </a:pPr>
            <a:endParaRPr lang="en-US" altLang="en-US" sz="2400" dirty="0" smtClean="0"/>
          </a:p>
          <a:p>
            <a:pPr marL="0" indent="0" eaLnBrk="1" hangingPunct="1">
              <a:buFont typeface="Wingdings" pitchFamily="2" charset="2"/>
              <a:buNone/>
              <a:defRPr/>
            </a:pPr>
            <a:r>
              <a:rPr lang="en-US" altLang="en-US" sz="2400" dirty="0" smtClean="0"/>
              <a:t>The 4 Main Units:</a:t>
            </a:r>
            <a:endParaRPr lang="en-US" altLang="en-US" sz="2400" dirty="0"/>
          </a:p>
          <a:p>
            <a:pPr marL="457200" indent="-457200" eaLnBrk="1" hangingPunct="1">
              <a:buFont typeface="+mj-lt"/>
              <a:buAutoNum type="arabicPeriod"/>
              <a:defRPr/>
            </a:pPr>
            <a:r>
              <a:rPr lang="en-US" altLang="en-US" sz="2400" dirty="0" smtClean="0"/>
              <a:t>Eon: </a:t>
            </a:r>
            <a:r>
              <a:rPr lang="en-US" altLang="en-US" sz="2400" u="sng" dirty="0" smtClean="0">
                <a:solidFill>
                  <a:srgbClr val="FFCC66"/>
                </a:solidFill>
              </a:rPr>
              <a:t>Largest</a:t>
            </a:r>
            <a:r>
              <a:rPr lang="en-US" altLang="en-US" sz="2400" dirty="0" smtClean="0">
                <a:solidFill>
                  <a:srgbClr val="FFCC66"/>
                </a:solidFill>
              </a:rPr>
              <a:t> </a:t>
            </a:r>
            <a:r>
              <a:rPr lang="en-US" altLang="en-US" sz="2400" dirty="0" smtClean="0"/>
              <a:t>amount of time</a:t>
            </a:r>
          </a:p>
          <a:p>
            <a:pPr marL="457200" indent="-457200" eaLnBrk="1" hangingPunct="1">
              <a:buFont typeface="+mj-lt"/>
              <a:buAutoNum type="arabicPeriod"/>
              <a:defRPr/>
            </a:pPr>
            <a:r>
              <a:rPr lang="en-US" altLang="en-US" sz="2400" dirty="0" smtClean="0"/>
              <a:t>Era</a:t>
            </a:r>
          </a:p>
          <a:p>
            <a:pPr marL="457200" indent="-457200" eaLnBrk="1" hangingPunct="1">
              <a:buFont typeface="+mj-lt"/>
              <a:buAutoNum type="arabicPeriod"/>
              <a:defRPr/>
            </a:pPr>
            <a:r>
              <a:rPr lang="en-US" altLang="en-US" sz="2400" dirty="0" smtClean="0"/>
              <a:t>Period</a:t>
            </a:r>
          </a:p>
          <a:p>
            <a:pPr marL="457200" indent="-457200" eaLnBrk="1" hangingPunct="1">
              <a:buFont typeface="+mj-lt"/>
              <a:buAutoNum type="arabicPeriod"/>
              <a:defRPr/>
            </a:pPr>
            <a:r>
              <a:rPr lang="en-US" altLang="en-US" sz="2400" dirty="0" smtClean="0"/>
              <a:t>Epoch: </a:t>
            </a:r>
            <a:r>
              <a:rPr lang="en-US" altLang="en-US" sz="2400" u="sng" dirty="0" smtClean="0">
                <a:solidFill>
                  <a:srgbClr val="FFCC66"/>
                </a:solidFill>
              </a:rPr>
              <a:t>Smallest</a:t>
            </a:r>
            <a:r>
              <a:rPr lang="en-US" altLang="en-US" sz="2400" dirty="0" smtClean="0"/>
              <a:t> </a:t>
            </a:r>
            <a:r>
              <a:rPr lang="en-US" altLang="en-US" sz="2400" dirty="0"/>
              <a:t>amount of </a:t>
            </a:r>
            <a:r>
              <a:rPr lang="en-US" altLang="en-US" sz="2400" dirty="0" smtClean="0"/>
              <a:t>time</a:t>
            </a:r>
          </a:p>
          <a:p>
            <a:pPr eaLnBrk="1" hangingPunct="1">
              <a:buFont typeface="Wingdings" pitchFamily="2" charset="2"/>
              <a:buNone/>
              <a:defRPr/>
            </a:pPr>
            <a:endParaRPr lang="en-US" altLang="en-US" sz="2400" dirty="0" smtClean="0"/>
          </a:p>
          <a:p>
            <a:pPr eaLnBrk="1" hangingPunct="1">
              <a:defRPr/>
            </a:pPr>
            <a:endParaRPr lang="en-US" altLang="en-US" sz="2400" dirty="0" smtClean="0"/>
          </a:p>
        </p:txBody>
      </p:sp>
      <p:pic>
        <p:nvPicPr>
          <p:cNvPr id="44036" name="Picture 4" descr="Time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43000"/>
            <a:ext cx="3889375" cy="434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4038"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DC6D3A33-67AE-42D1-9E1D-F9A1EA49C384}" type="slidenum">
              <a:rPr lang="en-US" altLang="en-US" sz="1200" smtClean="0"/>
              <a:pPr>
                <a:spcBef>
                  <a:spcPct val="0"/>
                </a:spcBef>
                <a:buClrTx/>
                <a:buSzTx/>
                <a:buFontTx/>
                <a:buNone/>
              </a:pPr>
              <a:t>30</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gtEl>
                                        <p:attrNameLst>
                                          <p:attrName>style.visibility</p:attrName>
                                        </p:attrNameLst>
                                      </p:cBhvr>
                                      <p:to>
                                        <p:strVal val="visible"/>
                                      </p:to>
                                    </p:set>
                                    <p:anim calcmode="discrete" valueType="clr">
                                      <p:cBhvr override="childStyle">
                                        <p:cTn id="7" dur="80"/>
                                        <p:tgtEl>
                                          <p:spTgt spid="40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gtEl>
                                        <p:attrNameLst>
                                          <p:attrName>fillcolor</p:attrName>
                                        </p:attrNameLst>
                                      </p:cBhvr>
                                      <p:tavLst>
                                        <p:tav tm="0">
                                          <p:val>
                                            <p:clrVal>
                                              <a:schemeClr val="accent2"/>
                                            </p:clrVal>
                                          </p:val>
                                        </p:tav>
                                        <p:tav tm="50000">
                                          <p:val>
                                            <p:clrVal>
                                              <a:schemeClr val="hlink"/>
                                            </p:clrVal>
                                          </p:val>
                                        </p:tav>
                                      </p:tavLst>
                                    </p:anim>
                                    <p:set>
                                      <p:cBhvr>
                                        <p:cTn id="9" dur="80"/>
                                        <p:tgtEl>
                                          <p:spTgt spid="40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099">
                                            <p:txEl>
                                              <p:pRg st="1" end="1"/>
                                            </p:txEl>
                                          </p:spTgt>
                                        </p:tgtEl>
                                        <p:attrNameLst>
                                          <p:attrName>style.visibility</p:attrName>
                                        </p:attrNameLst>
                                      </p:cBhvr>
                                      <p:to>
                                        <p:strVal val="visible"/>
                                      </p:to>
                                    </p:set>
                                    <p:anim calcmode="discrete" valueType="clr">
                                      <p:cBhvr override="childStyle">
                                        <p:cTn id="14" dur="80"/>
                                        <p:tgtEl>
                                          <p:spTgt spid="40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09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099">
                                            <p:txEl>
                                              <p:pRg st="2" end="2"/>
                                            </p:txEl>
                                          </p:spTgt>
                                        </p:tgtEl>
                                        <p:attrNameLst>
                                          <p:attrName>style.visibility</p:attrName>
                                        </p:attrNameLst>
                                      </p:cBhvr>
                                      <p:to>
                                        <p:strVal val="visible"/>
                                      </p:to>
                                    </p:set>
                                    <p:anim calcmode="discrete" valueType="clr">
                                      <p:cBhvr override="childStyle">
                                        <p:cTn id="21" dur="80"/>
                                        <p:tgtEl>
                                          <p:spTgt spid="40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9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09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099">
                                            <p:txEl>
                                              <p:pRg st="3" end="3"/>
                                            </p:txEl>
                                          </p:spTgt>
                                        </p:tgtEl>
                                        <p:attrNameLst>
                                          <p:attrName>style.visibility</p:attrName>
                                        </p:attrNameLst>
                                      </p:cBhvr>
                                      <p:to>
                                        <p:strVal val="visible"/>
                                      </p:to>
                                    </p:set>
                                    <p:anim calcmode="discrete" valueType="clr">
                                      <p:cBhvr override="childStyle">
                                        <p:cTn id="28" dur="80"/>
                                        <p:tgtEl>
                                          <p:spTgt spid="40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09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099">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099">
                                            <p:txEl>
                                              <p:pRg st="4" end="4"/>
                                            </p:txEl>
                                          </p:spTgt>
                                        </p:tgtEl>
                                        <p:attrNameLst>
                                          <p:attrName>style.visibility</p:attrName>
                                        </p:attrNameLst>
                                      </p:cBhvr>
                                      <p:to>
                                        <p:strVal val="visible"/>
                                      </p:to>
                                    </p:set>
                                    <p:anim calcmode="discrete" valueType="clr">
                                      <p:cBhvr override="childStyle">
                                        <p:cTn id="35" dur="80"/>
                                        <p:tgtEl>
                                          <p:spTgt spid="409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09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4099">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099">
                                            <p:txEl>
                                              <p:pRg st="5" end="5"/>
                                            </p:txEl>
                                          </p:spTgt>
                                        </p:tgtEl>
                                        <p:attrNameLst>
                                          <p:attrName>style.visibility</p:attrName>
                                        </p:attrNameLst>
                                      </p:cBhvr>
                                      <p:to>
                                        <p:strVal val="visible"/>
                                      </p:to>
                                    </p:set>
                                    <p:anim calcmode="discrete" valueType="clr">
                                      <p:cBhvr override="childStyle">
                                        <p:cTn id="42" dur="80"/>
                                        <p:tgtEl>
                                          <p:spTgt spid="409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09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409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1938" y="152400"/>
            <a:ext cx="3843337" cy="1774825"/>
          </a:xfrm>
        </p:spPr>
        <p:txBody>
          <a:bodyPr/>
          <a:lstStyle/>
          <a:p>
            <a:pPr eaLnBrk="1" hangingPunct="1">
              <a:defRPr/>
            </a:pPr>
            <a:r>
              <a:rPr lang="en-US" altLang="en-US" sz="3200" dirty="0" smtClean="0"/>
              <a:t>What Units of Time are Used to Measure Earth’s History??</a:t>
            </a:r>
          </a:p>
        </p:txBody>
      </p:sp>
      <p:sp>
        <p:nvSpPr>
          <p:cNvPr id="4099" name="Rectangle 3"/>
          <p:cNvSpPr>
            <a:spLocks noGrp="1" noChangeArrowheads="1"/>
          </p:cNvSpPr>
          <p:nvPr>
            <p:ph type="body" idx="1"/>
          </p:nvPr>
        </p:nvSpPr>
        <p:spPr>
          <a:xfrm>
            <a:off x="533400" y="2209800"/>
            <a:ext cx="3733800" cy="4068763"/>
          </a:xfrm>
        </p:spPr>
        <p:txBody>
          <a:bodyPr/>
          <a:lstStyle/>
          <a:p>
            <a:pPr marL="0" indent="0" eaLnBrk="1" hangingPunct="1">
              <a:buFont typeface="Wingdings" pitchFamily="2" charset="2"/>
              <a:buNone/>
              <a:defRPr/>
            </a:pPr>
            <a:endParaRPr lang="en-US" altLang="en-US" sz="2400" dirty="0" smtClean="0"/>
          </a:p>
          <a:p>
            <a:pPr marL="0" indent="0" eaLnBrk="1" hangingPunct="1">
              <a:buFont typeface="Wingdings" pitchFamily="2" charset="2"/>
              <a:buNone/>
              <a:defRPr/>
            </a:pPr>
            <a:endParaRPr lang="en-US" altLang="en-US" sz="2400" dirty="0"/>
          </a:p>
          <a:p>
            <a:pPr marL="0" indent="0" eaLnBrk="1" hangingPunct="1">
              <a:buFont typeface="Wingdings" pitchFamily="2" charset="2"/>
              <a:buNone/>
              <a:defRPr/>
            </a:pPr>
            <a:r>
              <a:rPr lang="en-US" altLang="en-US" sz="2400" dirty="0" smtClean="0"/>
              <a:t>How </a:t>
            </a:r>
            <a:r>
              <a:rPr lang="en-US" altLang="en-US" sz="2400" dirty="0"/>
              <a:t>Are They Listed?</a:t>
            </a:r>
          </a:p>
          <a:p>
            <a:pPr marL="457200" indent="-457200" eaLnBrk="1" hangingPunct="1">
              <a:buFont typeface="+mj-lt"/>
              <a:buAutoNum type="arabicPeriod"/>
              <a:defRPr/>
            </a:pPr>
            <a:r>
              <a:rPr lang="en-US" altLang="en-US" sz="2400" dirty="0"/>
              <a:t>Recent at </a:t>
            </a:r>
            <a:r>
              <a:rPr lang="en-US" altLang="en-US" sz="2400" u="sng" dirty="0" smtClean="0">
                <a:solidFill>
                  <a:srgbClr val="FFCC66"/>
                </a:solidFill>
              </a:rPr>
              <a:t>top</a:t>
            </a:r>
            <a:endParaRPr lang="en-US" altLang="en-US" sz="2400" dirty="0" smtClean="0"/>
          </a:p>
          <a:p>
            <a:pPr marL="457200" indent="-457200" eaLnBrk="1" hangingPunct="1">
              <a:buFont typeface="+mj-lt"/>
              <a:buAutoNum type="arabicPeriod"/>
              <a:defRPr/>
            </a:pPr>
            <a:r>
              <a:rPr lang="en-US" altLang="en-US" sz="2400" dirty="0" smtClean="0"/>
              <a:t>Oldest </a:t>
            </a:r>
            <a:r>
              <a:rPr lang="en-US" altLang="en-US" sz="2400" dirty="0"/>
              <a:t>listed at </a:t>
            </a:r>
            <a:r>
              <a:rPr lang="en-US" altLang="en-US" sz="2400" u="sng" dirty="0" smtClean="0">
                <a:solidFill>
                  <a:srgbClr val="FFCC66"/>
                </a:solidFill>
              </a:rPr>
              <a:t>bottom</a:t>
            </a:r>
            <a:endParaRPr lang="en-US" altLang="en-US" sz="2400" u="sng" dirty="0">
              <a:solidFill>
                <a:srgbClr val="FFCC66"/>
              </a:solidFill>
            </a:endParaRPr>
          </a:p>
        </p:txBody>
      </p:sp>
      <p:pic>
        <p:nvPicPr>
          <p:cNvPr id="45060" name="Picture 4" descr="Time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95400"/>
            <a:ext cx="3889375" cy="434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5062"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2C3F494F-0FFE-412F-995B-00EC908A97AD}" type="slidenum">
              <a:rPr lang="en-US" altLang="en-US" sz="1200" smtClean="0"/>
              <a:pPr>
                <a:spcBef>
                  <a:spcPct val="0"/>
                </a:spcBef>
                <a:buClrTx/>
                <a:buSzTx/>
                <a:buFontTx/>
                <a:buNone/>
              </a:pPr>
              <a:t>31</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gtEl>
                                        <p:attrNameLst>
                                          <p:attrName>style.visibility</p:attrName>
                                        </p:attrNameLst>
                                      </p:cBhvr>
                                      <p:to>
                                        <p:strVal val="visible"/>
                                      </p:to>
                                    </p:set>
                                    <p:anim calcmode="discrete" valueType="clr">
                                      <p:cBhvr override="childStyle">
                                        <p:cTn id="7" dur="80"/>
                                        <p:tgtEl>
                                          <p:spTgt spid="40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gtEl>
                                        <p:attrNameLst>
                                          <p:attrName>fillcolor</p:attrName>
                                        </p:attrNameLst>
                                      </p:cBhvr>
                                      <p:tavLst>
                                        <p:tav tm="0">
                                          <p:val>
                                            <p:clrVal>
                                              <a:schemeClr val="accent2"/>
                                            </p:clrVal>
                                          </p:val>
                                        </p:tav>
                                        <p:tav tm="50000">
                                          <p:val>
                                            <p:clrVal>
                                              <a:schemeClr val="hlink"/>
                                            </p:clrVal>
                                          </p:val>
                                        </p:tav>
                                      </p:tavLst>
                                    </p:anim>
                                    <p:set>
                                      <p:cBhvr>
                                        <p:cTn id="9" dur="80"/>
                                        <p:tgtEl>
                                          <p:spTgt spid="40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099">
                                            <p:txEl>
                                              <p:pRg st="2" end="2"/>
                                            </p:txEl>
                                          </p:spTgt>
                                        </p:tgtEl>
                                        <p:attrNameLst>
                                          <p:attrName>style.visibility</p:attrName>
                                        </p:attrNameLst>
                                      </p:cBhvr>
                                      <p:to>
                                        <p:strVal val="visible"/>
                                      </p:to>
                                    </p:set>
                                    <p:anim calcmode="discrete" valueType="clr">
                                      <p:cBhvr override="childStyle">
                                        <p:cTn id="14" dur="80"/>
                                        <p:tgtEl>
                                          <p:spTgt spid="40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09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099">
                                            <p:txEl>
                                              <p:pRg st="3" end="3"/>
                                            </p:txEl>
                                          </p:spTgt>
                                        </p:tgtEl>
                                        <p:attrNameLst>
                                          <p:attrName>style.visibility</p:attrName>
                                        </p:attrNameLst>
                                      </p:cBhvr>
                                      <p:to>
                                        <p:strVal val="visible"/>
                                      </p:to>
                                    </p:set>
                                    <p:anim calcmode="discrete" valueType="clr">
                                      <p:cBhvr override="childStyle">
                                        <p:cTn id="21" dur="80"/>
                                        <p:tgtEl>
                                          <p:spTgt spid="40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9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099">
                                            <p:txEl>
                                              <p:pRg st="3" end="3"/>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099">
                                            <p:txEl>
                                              <p:pRg st="4" end="4"/>
                                            </p:txEl>
                                          </p:spTgt>
                                        </p:tgtEl>
                                        <p:attrNameLst>
                                          <p:attrName>style.visibility</p:attrName>
                                        </p:attrNameLst>
                                      </p:cBhvr>
                                      <p:to>
                                        <p:strVal val="visible"/>
                                      </p:to>
                                    </p:set>
                                    <p:anim calcmode="discrete" valueType="clr">
                                      <p:cBhvr override="childStyle">
                                        <p:cTn id="28" dur="80"/>
                                        <p:tgtEl>
                                          <p:spTgt spid="409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09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4099">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defRPr/>
            </a:pPr>
            <a:r>
              <a:rPr lang="en-US" altLang="en-US" u="sng" dirty="0" smtClean="0"/>
              <a:t>Precambrian Time</a:t>
            </a:r>
          </a:p>
        </p:txBody>
      </p:sp>
      <p:sp>
        <p:nvSpPr>
          <p:cNvPr id="10243" name="Rectangle 3"/>
          <p:cNvSpPr>
            <a:spLocks noGrp="1" noChangeArrowheads="1"/>
          </p:cNvSpPr>
          <p:nvPr>
            <p:ph type="body" idx="1"/>
          </p:nvPr>
        </p:nvSpPr>
        <p:spPr>
          <a:xfrm>
            <a:off x="152400" y="990600"/>
            <a:ext cx="8839200" cy="5638800"/>
          </a:xfrm>
        </p:spPr>
        <p:txBody>
          <a:bodyPr/>
          <a:lstStyle/>
          <a:p>
            <a:pPr marL="514350" indent="-514350" eaLnBrk="1" hangingPunct="1">
              <a:buFont typeface="+mj-lt"/>
              <a:buAutoNum type="arabicPeriod"/>
              <a:defRPr/>
            </a:pPr>
            <a:r>
              <a:rPr lang="en-US" altLang="en-US" dirty="0" smtClean="0"/>
              <a:t>Began with the </a:t>
            </a:r>
            <a:r>
              <a:rPr lang="en-US" altLang="en-US" u="sng" dirty="0" smtClean="0">
                <a:solidFill>
                  <a:srgbClr val="FFCC66"/>
                </a:solidFill>
              </a:rPr>
              <a:t>formation </a:t>
            </a:r>
            <a:r>
              <a:rPr lang="en-US" altLang="en-US" dirty="0" smtClean="0"/>
              <a:t>of the Earth (</a:t>
            </a:r>
            <a:r>
              <a:rPr lang="en-US" altLang="en-US" u="sng" dirty="0" smtClean="0">
                <a:solidFill>
                  <a:srgbClr val="FFCC66"/>
                </a:solidFill>
              </a:rPr>
              <a:t>4.6 billion </a:t>
            </a:r>
            <a:r>
              <a:rPr lang="en-US" altLang="en-US" dirty="0" smtClean="0"/>
              <a:t>years ago) </a:t>
            </a:r>
          </a:p>
          <a:p>
            <a:pPr marL="514350" indent="-514350" eaLnBrk="1" hangingPunct="1">
              <a:buFont typeface="+mj-lt"/>
              <a:buAutoNum type="arabicPeriod"/>
              <a:defRPr/>
            </a:pPr>
            <a:endParaRPr lang="en-US" altLang="en-US" dirty="0" smtClean="0"/>
          </a:p>
          <a:p>
            <a:pPr marL="514350" indent="-514350" eaLnBrk="1" hangingPunct="1">
              <a:buFont typeface="+mj-lt"/>
              <a:buAutoNum type="arabicPeriod"/>
              <a:defRPr/>
            </a:pPr>
            <a:r>
              <a:rPr lang="en-US" altLang="en-US" dirty="0" smtClean="0"/>
              <a:t>At first, there was                                                </a:t>
            </a:r>
            <a:r>
              <a:rPr lang="en-US" altLang="en-US" u="sng" dirty="0" smtClean="0">
                <a:solidFill>
                  <a:srgbClr val="FFCC66"/>
                </a:solidFill>
              </a:rPr>
              <a:t>no oxygen or living things</a:t>
            </a:r>
          </a:p>
          <a:p>
            <a:pPr marL="514350" indent="-514350" eaLnBrk="1" hangingPunct="1">
              <a:buFont typeface="+mj-lt"/>
              <a:buAutoNum type="arabicPeriod"/>
              <a:defRPr/>
            </a:pPr>
            <a:endParaRPr lang="en-US" altLang="en-US" dirty="0" smtClean="0"/>
          </a:p>
          <a:p>
            <a:pPr marL="514350" indent="-514350" eaLnBrk="1" hangingPunct="1">
              <a:buFont typeface="+mj-lt"/>
              <a:buAutoNum type="arabicPeriod"/>
              <a:defRPr/>
            </a:pPr>
            <a:r>
              <a:rPr lang="en-US" altLang="en-US" dirty="0" smtClean="0"/>
              <a:t>The first organisms                                 appeared in the </a:t>
            </a:r>
            <a:r>
              <a:rPr lang="en-US" altLang="en-US" u="sng" dirty="0" smtClean="0">
                <a:solidFill>
                  <a:srgbClr val="FFCC66"/>
                </a:solidFill>
              </a:rPr>
              <a:t>oceans</a:t>
            </a:r>
            <a:r>
              <a:rPr lang="en-US" altLang="en-US" dirty="0" smtClean="0">
                <a:solidFill>
                  <a:srgbClr val="FFCC66"/>
                </a:solidFill>
              </a:rPr>
              <a:t>                                        </a:t>
            </a:r>
            <a:r>
              <a:rPr lang="en-US" altLang="en-US" u="sng" dirty="0" smtClean="0">
                <a:solidFill>
                  <a:srgbClr val="FFCC66"/>
                </a:solidFill>
              </a:rPr>
              <a:t>3.6</a:t>
            </a:r>
            <a:r>
              <a:rPr lang="en-US" altLang="en-US" dirty="0" smtClean="0"/>
              <a:t> billion years ago</a:t>
            </a:r>
          </a:p>
          <a:p>
            <a:pPr marL="914400" lvl="1" indent="-514350" eaLnBrk="1" hangingPunct="1">
              <a:defRPr/>
            </a:pPr>
            <a:r>
              <a:rPr lang="en-US" altLang="en-US" dirty="0" smtClean="0"/>
              <a:t>They were single-celled </a:t>
            </a:r>
            <a:r>
              <a:rPr lang="en-US" altLang="en-US" u="sng" dirty="0" smtClean="0">
                <a:solidFill>
                  <a:srgbClr val="FFCC66"/>
                </a:solidFill>
              </a:rPr>
              <a:t>bacteria</a:t>
            </a:r>
            <a:endParaRPr lang="en-US" altLang="en-US" dirty="0" smtClean="0">
              <a:solidFill>
                <a:srgbClr val="FFCC66"/>
              </a:solidFill>
            </a:endParaRPr>
          </a:p>
          <a:p>
            <a:pPr eaLnBrk="1" hangingPunct="1">
              <a:defRPr/>
            </a:pPr>
            <a:endParaRPr lang="en-US" altLang="en-US" dirty="0" smtClean="0"/>
          </a:p>
        </p:txBody>
      </p:sp>
      <p:pic>
        <p:nvPicPr>
          <p:cNvPr id="10247" name="Picture 7" descr="Early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1774825"/>
            <a:ext cx="28305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prokary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813" y="4025900"/>
            <a:ext cx="38862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6087"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DCA3F68D-419F-47DC-B016-4DD5024E7F73}" type="slidenum">
              <a:rPr lang="en-US" altLang="en-US" sz="1200" smtClean="0"/>
              <a:pPr>
                <a:spcBef>
                  <a:spcPct val="0"/>
                </a:spcBef>
                <a:buClrTx/>
                <a:buSzTx/>
                <a:buFontTx/>
                <a:buNone/>
              </a:pPr>
              <a:t>32</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1000"/>
                                        <p:tgtEl>
                                          <p:spTgt spid="10243">
                                            <p:txEl>
                                              <p:pRg st="2" end="2"/>
                                            </p:txEl>
                                          </p:spTgt>
                                        </p:tgtEl>
                                      </p:cBhvr>
                                    </p:animEffect>
                                    <p:anim calcmode="lin" valueType="num">
                                      <p:cBhvr>
                                        <p:cTn id="16"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fade">
                                      <p:cBhvr>
                                        <p:cTn id="23" dur="1000"/>
                                        <p:tgtEl>
                                          <p:spTgt spid="10243">
                                            <p:txEl>
                                              <p:pRg st="4" end="4"/>
                                            </p:txEl>
                                          </p:spTgt>
                                        </p:tgtEl>
                                      </p:cBhvr>
                                    </p:animEffect>
                                    <p:anim calcmode="lin" valueType="num">
                                      <p:cBhvr>
                                        <p:cTn id="24"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Effect transition="in" filter="fade">
                                      <p:cBhvr>
                                        <p:cTn id="31" dur="1000"/>
                                        <p:tgtEl>
                                          <p:spTgt spid="10243">
                                            <p:txEl>
                                              <p:pRg st="5" end="5"/>
                                            </p:txEl>
                                          </p:spTgt>
                                        </p:tgtEl>
                                      </p:cBhvr>
                                    </p:animEffect>
                                    <p:anim calcmode="lin" valueType="num">
                                      <p:cBhvr>
                                        <p:cTn id="32"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xit" presetSubtype="4" fill="hold" nodeType="clickEffect">
                                  <p:stCondLst>
                                    <p:cond delay="0"/>
                                  </p:stCondLst>
                                  <p:childTnLst>
                                    <p:animEffect transition="out" filter="wheel(4)">
                                      <p:cBhvr>
                                        <p:cTn id="38" dur="2000"/>
                                        <p:tgtEl>
                                          <p:spTgt spid="10247"/>
                                        </p:tgtEl>
                                      </p:cBhvr>
                                    </p:animEffect>
                                    <p:set>
                                      <p:cBhvr>
                                        <p:cTn id="39" dur="1" fill="hold">
                                          <p:stCondLst>
                                            <p:cond delay="1999"/>
                                          </p:stCondLst>
                                        </p:cTn>
                                        <p:tgtEl>
                                          <p:spTgt spid="10247"/>
                                        </p:tgtEl>
                                        <p:attrNameLst>
                                          <p:attrName>style.visibility</p:attrName>
                                        </p:attrNameLst>
                                      </p:cBhvr>
                                      <p:to>
                                        <p:strVal val="hidden"/>
                                      </p:to>
                                    </p:set>
                                  </p:childTnLst>
                                </p:cTn>
                              </p:par>
                            </p:childTnLst>
                          </p:cTn>
                        </p:par>
                        <p:par>
                          <p:cTn id="40" fill="hold" nodeType="afterGroup">
                            <p:stCondLst>
                              <p:cond delay="2000"/>
                            </p:stCondLst>
                            <p:childTnLst>
                              <p:par>
                                <p:cTn id="41" presetID="25" presetClass="entr" presetSubtype="0" fill="hold" nodeType="afterEffect">
                                  <p:stCondLst>
                                    <p:cond delay="0"/>
                                  </p:stCondLst>
                                  <p:childTnLst>
                                    <p:set>
                                      <p:cBhvr>
                                        <p:cTn id="42" dur="1" fill="hold">
                                          <p:stCondLst>
                                            <p:cond delay="0"/>
                                          </p:stCondLst>
                                        </p:cTn>
                                        <p:tgtEl>
                                          <p:spTgt spid="10245"/>
                                        </p:tgtEl>
                                        <p:attrNameLst>
                                          <p:attrName>style.visibility</p:attrName>
                                        </p:attrNameLst>
                                      </p:cBhvr>
                                      <p:to>
                                        <p:strVal val="visible"/>
                                      </p:to>
                                    </p:set>
                                    <p:anim calcmode="lin" valueType="num">
                                      <p:cBhvr>
                                        <p:cTn id="43" dur="500" decel="50000" fill="hold">
                                          <p:stCondLst>
                                            <p:cond delay="0"/>
                                          </p:stCondLst>
                                        </p:cTn>
                                        <p:tgtEl>
                                          <p:spTgt spid="1024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24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245"/>
                                        </p:tgtEl>
                                        <p:attrNameLst>
                                          <p:attrName>ppt_w</p:attrName>
                                        </p:attrNameLst>
                                      </p:cBhvr>
                                      <p:tavLst>
                                        <p:tav tm="0">
                                          <p:val>
                                            <p:strVal val="#ppt_w*.05"/>
                                          </p:val>
                                        </p:tav>
                                        <p:tav tm="100000">
                                          <p:val>
                                            <p:strVal val="#ppt_w"/>
                                          </p:val>
                                        </p:tav>
                                      </p:tavLst>
                                    </p:anim>
                                    <p:anim calcmode="lin" valueType="num">
                                      <p:cBhvr>
                                        <p:cTn id="46" dur="1000" fill="hold"/>
                                        <p:tgtEl>
                                          <p:spTgt spid="1024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24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24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24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09600"/>
          </a:xfrm>
        </p:spPr>
        <p:txBody>
          <a:bodyPr/>
          <a:lstStyle/>
          <a:p>
            <a:pPr eaLnBrk="1" hangingPunct="1">
              <a:defRPr/>
            </a:pPr>
            <a:r>
              <a:rPr lang="en-US" altLang="en-US" sz="3200" u="sng" dirty="0" smtClean="0"/>
              <a:t>Cambrian Explosion – Beginning of Paleozoic Era</a:t>
            </a:r>
          </a:p>
        </p:txBody>
      </p:sp>
      <p:sp>
        <p:nvSpPr>
          <p:cNvPr id="25603" name="Rectangle 3"/>
          <p:cNvSpPr>
            <a:spLocks noGrp="1" noChangeArrowheads="1"/>
          </p:cNvSpPr>
          <p:nvPr>
            <p:ph type="body" idx="1"/>
          </p:nvPr>
        </p:nvSpPr>
        <p:spPr>
          <a:xfrm>
            <a:off x="76200" y="701675"/>
            <a:ext cx="9067800" cy="2514600"/>
          </a:xfrm>
        </p:spPr>
        <p:txBody>
          <a:bodyPr/>
          <a:lstStyle/>
          <a:p>
            <a:pPr marL="514350" indent="-514350" eaLnBrk="1" hangingPunct="1">
              <a:lnSpc>
                <a:spcPct val="90000"/>
              </a:lnSpc>
              <a:buFont typeface="+mj-lt"/>
              <a:buAutoNum type="arabicPeriod"/>
              <a:defRPr/>
            </a:pPr>
            <a:r>
              <a:rPr lang="en-US" altLang="en-US" sz="2800" dirty="0" smtClean="0"/>
              <a:t>The </a:t>
            </a:r>
            <a:r>
              <a:rPr lang="en-US" altLang="en-US" sz="2800" u="sng" dirty="0" smtClean="0">
                <a:solidFill>
                  <a:srgbClr val="FFC000"/>
                </a:solidFill>
              </a:rPr>
              <a:t>CAMBRIAN EXPLOSION</a:t>
            </a:r>
            <a:r>
              <a:rPr lang="en-US" altLang="en-US" dirty="0" smtClean="0">
                <a:solidFill>
                  <a:srgbClr val="FFC000"/>
                </a:solidFill>
              </a:rPr>
              <a:t> </a:t>
            </a:r>
            <a:r>
              <a:rPr lang="en-US" altLang="en-US" dirty="0" smtClean="0"/>
              <a:t>marks the boundary between Precambrian Time &amp; Paleozoic Era.</a:t>
            </a:r>
          </a:p>
          <a:p>
            <a:pPr marL="914400" lvl="1" indent="-514350" eaLnBrk="1" hangingPunct="1">
              <a:lnSpc>
                <a:spcPct val="90000"/>
              </a:lnSpc>
              <a:defRPr/>
            </a:pPr>
            <a:r>
              <a:rPr lang="en-US" altLang="en-US" u="sng" dirty="0" smtClean="0">
                <a:solidFill>
                  <a:srgbClr val="FFCC66"/>
                </a:solidFill>
              </a:rPr>
              <a:t>MANY new  and complex </a:t>
            </a:r>
            <a:r>
              <a:rPr lang="en-US" altLang="en-US" dirty="0" smtClean="0"/>
              <a:t>life forms appeared </a:t>
            </a:r>
          </a:p>
          <a:p>
            <a:pPr marL="914400" lvl="1" indent="-514350" eaLnBrk="1" hangingPunct="1">
              <a:lnSpc>
                <a:spcPct val="90000"/>
              </a:lnSpc>
              <a:defRPr/>
            </a:pPr>
            <a:r>
              <a:rPr lang="en-US" altLang="en-US" dirty="0" smtClean="0"/>
              <a:t>Organisms had </a:t>
            </a:r>
            <a:r>
              <a:rPr lang="en-US" altLang="en-US" u="sng" dirty="0" smtClean="0">
                <a:solidFill>
                  <a:srgbClr val="FFCC66"/>
                </a:solidFill>
              </a:rPr>
              <a:t>hard</a:t>
            </a:r>
            <a:r>
              <a:rPr lang="en-US" altLang="en-US" dirty="0" smtClean="0"/>
              <a:t> parts (shells, exoskeletons) which left many more fossils </a:t>
            </a:r>
          </a:p>
          <a:p>
            <a:pPr eaLnBrk="1" hangingPunct="1">
              <a:lnSpc>
                <a:spcPct val="90000"/>
              </a:lnSpc>
              <a:defRPr/>
            </a:pPr>
            <a:endParaRPr lang="en-US" altLang="en-US" sz="2800" dirty="0" smtClean="0"/>
          </a:p>
        </p:txBody>
      </p:sp>
      <p:pic>
        <p:nvPicPr>
          <p:cNvPr id="25605" name="Picture 5" descr="EarlySal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967038"/>
            <a:ext cx="202565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7110"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7E2465DF-3C5B-480E-9AA4-EB79634BC122}" type="slidenum">
              <a:rPr lang="en-US" altLang="en-US" sz="1200" smtClean="0"/>
              <a:pPr>
                <a:spcBef>
                  <a:spcPct val="0"/>
                </a:spcBef>
                <a:buClrTx/>
                <a:buSzTx/>
                <a:buFontTx/>
                <a:buNone/>
              </a:pPr>
              <a:t>33</a:t>
            </a:fld>
            <a:endParaRPr lang="en-US" altLang="en-US" sz="1200" smtClean="0"/>
          </a:p>
        </p:txBody>
      </p:sp>
      <p:pic>
        <p:nvPicPr>
          <p:cNvPr id="47111" name="Picture 1"/>
          <p:cNvPicPr>
            <a:picLocks noChangeAspect="1"/>
          </p:cNvPicPr>
          <p:nvPr/>
        </p:nvPicPr>
        <p:blipFill>
          <a:blip r:embed="rId4">
            <a:extLst>
              <a:ext uri="{28A0092B-C50C-407E-A947-70E740481C1C}">
                <a14:useLocalDpi xmlns:a14="http://schemas.microsoft.com/office/drawing/2010/main" val="0"/>
              </a:ext>
            </a:extLst>
          </a:blip>
          <a:srcRect l="4001" t="9097" r="4495" b="7333"/>
          <a:stretch>
            <a:fillRect/>
          </a:stretch>
        </p:blipFill>
        <p:spPr bwMode="auto">
          <a:xfrm>
            <a:off x="3467100" y="3028950"/>
            <a:ext cx="474662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800" decel="100000"/>
                                        <p:tgtEl>
                                          <p:spTgt spid="25603">
                                            <p:txEl>
                                              <p:pRg st="0" end="0"/>
                                            </p:txEl>
                                          </p:spTgt>
                                        </p:tgtEl>
                                      </p:cBhvr>
                                    </p:animEffect>
                                    <p:anim calcmode="lin" valueType="num">
                                      <p:cBhvr>
                                        <p:cTn id="8" dur="800" decel="100000" fill="hold"/>
                                        <p:tgtEl>
                                          <p:spTgt spid="2560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560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560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fade">
                                      <p:cBhvr>
                                        <p:cTn id="17" dur="800" decel="100000"/>
                                        <p:tgtEl>
                                          <p:spTgt spid="25603">
                                            <p:txEl>
                                              <p:pRg st="1" end="1"/>
                                            </p:txEl>
                                          </p:spTgt>
                                        </p:tgtEl>
                                      </p:cBhvr>
                                    </p:animEffect>
                                    <p:anim calcmode="lin" valueType="num">
                                      <p:cBhvr>
                                        <p:cTn id="18" dur="800" decel="100000" fill="hold"/>
                                        <p:tgtEl>
                                          <p:spTgt spid="2560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560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560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Effect transition="in" filter="fade">
                                      <p:cBhvr>
                                        <p:cTn id="27" dur="800" decel="100000"/>
                                        <p:tgtEl>
                                          <p:spTgt spid="25603">
                                            <p:txEl>
                                              <p:pRg st="2" end="2"/>
                                            </p:txEl>
                                          </p:spTgt>
                                        </p:tgtEl>
                                      </p:cBhvr>
                                    </p:animEffect>
                                    <p:anim calcmode="lin" valueType="num">
                                      <p:cBhvr>
                                        <p:cTn id="28" dur="800" decel="100000" fill="hold"/>
                                        <p:tgtEl>
                                          <p:spTgt spid="2560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560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560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560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560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5605"/>
                                        </p:tgtEl>
                                        <p:attrNameLst>
                                          <p:attrName>style.visibility</p:attrName>
                                        </p:attrNameLst>
                                      </p:cBhvr>
                                      <p:to>
                                        <p:strVal val="visible"/>
                                      </p:to>
                                    </p:set>
                                    <p:animEffect transition="in" filter="fade">
                                      <p:cBhvr>
                                        <p:cTn id="37" dur="770" decel="100000"/>
                                        <p:tgtEl>
                                          <p:spTgt spid="25605"/>
                                        </p:tgtEl>
                                      </p:cBhvr>
                                    </p:animEffect>
                                    <p:animScale>
                                      <p:cBhvr>
                                        <p:cTn id="38" dur="770" decel="100000"/>
                                        <p:tgtEl>
                                          <p:spTgt spid="25605"/>
                                        </p:tgtEl>
                                      </p:cBhvr>
                                      <p:from x="10000" y="10000"/>
                                      <p:to x="200000" y="450000"/>
                                    </p:animScale>
                                    <p:animScale>
                                      <p:cBhvr>
                                        <p:cTn id="39" dur="1230" accel="100000" fill="hold">
                                          <p:stCondLst>
                                            <p:cond delay="770"/>
                                          </p:stCondLst>
                                        </p:cTn>
                                        <p:tgtEl>
                                          <p:spTgt spid="25605"/>
                                        </p:tgtEl>
                                      </p:cBhvr>
                                      <p:from x="200000" y="450000"/>
                                      <p:to x="100000" y="100000"/>
                                    </p:animScale>
                                    <p:set>
                                      <p:cBhvr>
                                        <p:cTn id="40" dur="770" fill="hold"/>
                                        <p:tgtEl>
                                          <p:spTgt spid="25605"/>
                                        </p:tgtEl>
                                        <p:attrNameLst>
                                          <p:attrName>ppt_x</p:attrName>
                                        </p:attrNameLst>
                                      </p:cBhvr>
                                      <p:to>
                                        <p:strVal val="(0.5)"/>
                                      </p:to>
                                    </p:set>
                                    <p:anim from="(0.5)" to="(#ppt_x)" calcmode="lin" valueType="num">
                                      <p:cBhvr>
                                        <p:cTn id="41" dur="1230" accel="100000" fill="hold">
                                          <p:stCondLst>
                                            <p:cond delay="770"/>
                                          </p:stCondLst>
                                        </p:cTn>
                                        <p:tgtEl>
                                          <p:spTgt spid="25605"/>
                                        </p:tgtEl>
                                        <p:attrNameLst>
                                          <p:attrName>ppt_x</p:attrName>
                                        </p:attrNameLst>
                                      </p:cBhvr>
                                    </p:anim>
                                    <p:set>
                                      <p:cBhvr>
                                        <p:cTn id="42" dur="770" fill="hold"/>
                                        <p:tgtEl>
                                          <p:spTgt spid="25605"/>
                                        </p:tgtEl>
                                        <p:attrNameLst>
                                          <p:attrName>ppt_y</p:attrName>
                                        </p:attrNameLst>
                                      </p:cBhvr>
                                      <p:to>
                                        <p:strVal val="(#ppt_y+0.4)"/>
                                      </p:to>
                                    </p:set>
                                    <p:anim from="(#ppt_y+0.4)" to="(#ppt_y)" calcmode="lin" valueType="num">
                                      <p:cBhvr>
                                        <p:cTn id="43" dur="1230" accel="100000" fill="hold">
                                          <p:stCondLst>
                                            <p:cond delay="770"/>
                                          </p:stCondLst>
                                        </p:cTn>
                                        <p:tgtEl>
                                          <p:spTgt spid="256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685800"/>
          </a:xfrm>
        </p:spPr>
        <p:txBody>
          <a:bodyPr/>
          <a:lstStyle/>
          <a:p>
            <a:pPr eaLnBrk="1" hangingPunct="1">
              <a:defRPr/>
            </a:pPr>
            <a:r>
              <a:rPr lang="en-US" altLang="en-US" u="sng" dirty="0" smtClean="0"/>
              <a:t>Beginning of Mesozoic Era</a:t>
            </a:r>
          </a:p>
        </p:txBody>
      </p:sp>
      <p:sp>
        <p:nvSpPr>
          <p:cNvPr id="28675" name="Rectangle 3"/>
          <p:cNvSpPr>
            <a:spLocks noGrp="1" noChangeArrowheads="1"/>
          </p:cNvSpPr>
          <p:nvPr>
            <p:ph type="body" idx="1"/>
          </p:nvPr>
        </p:nvSpPr>
        <p:spPr>
          <a:xfrm>
            <a:off x="152400" y="579438"/>
            <a:ext cx="8839200" cy="2209800"/>
          </a:xfrm>
        </p:spPr>
        <p:txBody>
          <a:bodyPr/>
          <a:lstStyle/>
          <a:p>
            <a:pPr marL="514350" indent="-514350" eaLnBrk="1" hangingPunct="1">
              <a:buFont typeface="+mj-lt"/>
              <a:buAutoNum type="arabicPeriod"/>
              <a:defRPr/>
            </a:pPr>
            <a:r>
              <a:rPr lang="en-US" altLang="en-US" sz="2800" dirty="0" smtClean="0"/>
              <a:t>Many </a:t>
            </a:r>
            <a:r>
              <a:rPr lang="en-US" altLang="en-US" sz="2800" u="sng" dirty="0" smtClean="0">
                <a:solidFill>
                  <a:srgbClr val="FFC000"/>
                </a:solidFill>
              </a:rPr>
              <a:t>ocean animals </a:t>
            </a:r>
            <a:r>
              <a:rPr lang="en-US" altLang="en-US" sz="2800" dirty="0" smtClean="0"/>
              <a:t>became </a:t>
            </a:r>
            <a:r>
              <a:rPr lang="en-US" altLang="en-US" sz="2800" u="sng" dirty="0" smtClean="0">
                <a:solidFill>
                  <a:srgbClr val="FFC000"/>
                </a:solidFill>
              </a:rPr>
              <a:t>extinct</a:t>
            </a:r>
            <a:r>
              <a:rPr lang="en-US" altLang="en-US" sz="2800" dirty="0" smtClean="0"/>
              <a:t> at the boundary between the Paleozoic &amp; Mesozoic Eras.</a:t>
            </a:r>
            <a:endParaRPr lang="en-US" altLang="en-US" sz="2800" u="sng" dirty="0" smtClean="0">
              <a:solidFill>
                <a:srgbClr val="FFC000"/>
              </a:solidFill>
            </a:endParaRPr>
          </a:p>
          <a:p>
            <a:pPr marL="514350" indent="-514350" eaLnBrk="1" hangingPunct="1">
              <a:buFont typeface="+mj-lt"/>
              <a:buAutoNum type="arabicPeriod"/>
              <a:defRPr/>
            </a:pPr>
            <a:r>
              <a:rPr lang="en-US" altLang="en-US" sz="2800" u="sng" dirty="0" smtClean="0">
                <a:solidFill>
                  <a:srgbClr val="FFCC66"/>
                </a:solidFill>
              </a:rPr>
              <a:t>Dinosaurs</a:t>
            </a:r>
            <a:r>
              <a:rPr lang="en-US" altLang="en-US" sz="2800" dirty="0" smtClean="0"/>
              <a:t> appear</a:t>
            </a:r>
          </a:p>
          <a:p>
            <a:pPr marL="514350" indent="-514350" eaLnBrk="1" hangingPunct="1">
              <a:buFont typeface="+mj-lt"/>
              <a:buAutoNum type="arabicPeriod"/>
              <a:defRPr/>
            </a:pPr>
            <a:r>
              <a:rPr lang="en-US" altLang="en-US" sz="2800" dirty="0" smtClean="0"/>
              <a:t>Mesozoic Era is know as the “Age of </a:t>
            </a:r>
            <a:r>
              <a:rPr lang="en-US" altLang="en-US" sz="2800" u="sng" dirty="0" smtClean="0">
                <a:solidFill>
                  <a:srgbClr val="FFCC66"/>
                </a:solidFill>
              </a:rPr>
              <a:t>Reptiles</a:t>
            </a:r>
            <a:r>
              <a:rPr lang="en-US" altLang="en-US" sz="2800" dirty="0" smtClean="0"/>
              <a:t>”</a:t>
            </a:r>
          </a:p>
        </p:txBody>
      </p:sp>
      <p:pic>
        <p:nvPicPr>
          <p:cNvPr id="48132" name="Picture 7" descr="Mesozo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3051175"/>
            <a:ext cx="54673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family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051175"/>
            <a:ext cx="5891212"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descr="Timesca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9038" y="3051175"/>
            <a:ext cx="286702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5"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8136"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2413579D-A542-455D-989B-CC2FDD99B831}" type="slidenum">
              <a:rPr lang="en-US" altLang="en-US" sz="1200" smtClean="0"/>
              <a:pPr>
                <a:spcBef>
                  <a:spcPct val="0"/>
                </a:spcBef>
                <a:buClrTx/>
                <a:buSzTx/>
                <a:buFontTx/>
                <a:buNone/>
              </a:pPr>
              <a:t>34</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67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fade">
                                      <p:cBhvr>
                                        <p:cTn id="15" dur="1000"/>
                                        <p:tgtEl>
                                          <p:spTgt spid="28675">
                                            <p:txEl>
                                              <p:pRg st="1" end="1"/>
                                            </p:txEl>
                                          </p:spTgt>
                                        </p:tgtEl>
                                      </p:cBhvr>
                                    </p:animEffect>
                                    <p:anim calcmode="lin" valueType="num">
                                      <p:cBhvr>
                                        <p:cTn id="16"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867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86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8675">
                                            <p:txEl>
                                              <p:pRg st="2" end="2"/>
                                            </p:txEl>
                                          </p:spTgt>
                                        </p:tgtEl>
                                        <p:attrNameLst>
                                          <p:attrName>style.visibility</p:attrName>
                                        </p:attrNameLst>
                                      </p:cBhvr>
                                      <p:to>
                                        <p:strVal val="visible"/>
                                      </p:to>
                                    </p:set>
                                    <p:animEffect transition="in" filter="fade">
                                      <p:cBhvr>
                                        <p:cTn id="23" dur="1000"/>
                                        <p:tgtEl>
                                          <p:spTgt spid="28675">
                                            <p:txEl>
                                              <p:pRg st="2" end="2"/>
                                            </p:txEl>
                                          </p:spTgt>
                                        </p:tgtEl>
                                      </p:cBhvr>
                                    </p:animEffect>
                                    <p:anim calcmode="lin" valueType="num">
                                      <p:cBhvr>
                                        <p:cTn id="24"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867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86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nodeType="clickEffect">
                                  <p:stCondLst>
                                    <p:cond delay="0"/>
                                  </p:stCondLst>
                                  <p:childTnLst>
                                    <p:animEffect transition="out" filter="dissolve">
                                      <p:cBhvr>
                                        <p:cTn id="30" dur="500"/>
                                        <p:tgtEl>
                                          <p:spTgt spid="28681"/>
                                        </p:tgtEl>
                                      </p:cBhvr>
                                    </p:animEffect>
                                    <p:set>
                                      <p:cBhvr>
                                        <p:cTn id="31" dur="1" fill="hold">
                                          <p:stCondLst>
                                            <p:cond delay="499"/>
                                          </p:stCondLst>
                                        </p:cTn>
                                        <p:tgtEl>
                                          <p:spTgt spid="28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wwdimpac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9975" y="990600"/>
            <a:ext cx="4187825"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Rectangle 2"/>
          <p:cNvSpPr>
            <a:spLocks noGrp="1" noChangeArrowheads="1"/>
          </p:cNvSpPr>
          <p:nvPr>
            <p:ph type="title"/>
          </p:nvPr>
        </p:nvSpPr>
        <p:spPr>
          <a:xfrm>
            <a:off x="457200" y="0"/>
            <a:ext cx="8229600" cy="609600"/>
          </a:xfrm>
        </p:spPr>
        <p:txBody>
          <a:bodyPr/>
          <a:lstStyle/>
          <a:p>
            <a:pPr eaLnBrk="1" hangingPunct="1">
              <a:defRPr/>
            </a:pPr>
            <a:r>
              <a:rPr lang="en-US" altLang="en-US" u="sng" dirty="0" smtClean="0"/>
              <a:t>End of Mesozoic Era</a:t>
            </a:r>
          </a:p>
        </p:txBody>
      </p:sp>
      <p:sp>
        <p:nvSpPr>
          <p:cNvPr id="29699" name="Rectangle 3"/>
          <p:cNvSpPr>
            <a:spLocks noGrp="1" noChangeArrowheads="1"/>
          </p:cNvSpPr>
          <p:nvPr>
            <p:ph type="body" sz="half" idx="1"/>
          </p:nvPr>
        </p:nvSpPr>
        <p:spPr>
          <a:xfrm>
            <a:off x="0" y="601663"/>
            <a:ext cx="4879975" cy="5140325"/>
          </a:xfrm>
        </p:spPr>
        <p:txBody>
          <a:bodyPr/>
          <a:lstStyle/>
          <a:p>
            <a:pPr marL="514350" indent="-514350" eaLnBrk="1" hangingPunct="1">
              <a:lnSpc>
                <a:spcPct val="90000"/>
              </a:lnSpc>
              <a:buFont typeface="+mj-lt"/>
              <a:buAutoNum type="arabicPeriod"/>
              <a:defRPr/>
            </a:pPr>
            <a:r>
              <a:rPr lang="en-US" altLang="en-US" sz="2800" dirty="0" smtClean="0"/>
              <a:t>All </a:t>
            </a:r>
            <a:r>
              <a:rPr lang="en-US" altLang="en-US" sz="2800" u="sng" dirty="0" smtClean="0">
                <a:solidFill>
                  <a:srgbClr val="FFCC66"/>
                </a:solidFill>
              </a:rPr>
              <a:t>dinosaurs</a:t>
            </a:r>
            <a:r>
              <a:rPr lang="en-US" altLang="en-US" sz="2800" dirty="0" smtClean="0">
                <a:solidFill>
                  <a:srgbClr val="FFCC66"/>
                </a:solidFill>
              </a:rPr>
              <a:t> </a:t>
            </a:r>
            <a:r>
              <a:rPr lang="en-US" altLang="en-US" sz="2800" dirty="0" smtClean="0"/>
              <a:t>and many animals &amp; plants went </a:t>
            </a:r>
            <a:r>
              <a:rPr lang="en-US" altLang="en-US" sz="2800" u="sng" dirty="0" smtClean="0">
                <a:solidFill>
                  <a:srgbClr val="FFCC66"/>
                </a:solidFill>
              </a:rPr>
              <a:t>extinct</a:t>
            </a:r>
          </a:p>
          <a:p>
            <a:pPr marL="514350" indent="-514350" eaLnBrk="1" hangingPunct="1">
              <a:lnSpc>
                <a:spcPct val="90000"/>
              </a:lnSpc>
              <a:buFont typeface="+mj-lt"/>
              <a:buAutoNum type="arabicPeriod"/>
              <a:defRPr/>
            </a:pPr>
            <a:endParaRPr lang="en-US" altLang="en-US" sz="2800" dirty="0" smtClean="0"/>
          </a:p>
          <a:p>
            <a:pPr marL="514350" indent="-514350" eaLnBrk="1" hangingPunct="1">
              <a:lnSpc>
                <a:spcPct val="90000"/>
              </a:lnSpc>
              <a:buFont typeface="+mj-lt"/>
              <a:buAutoNum type="arabicPeriod"/>
              <a:defRPr/>
            </a:pPr>
            <a:r>
              <a:rPr lang="en-US" altLang="en-US" sz="2800" dirty="0" smtClean="0"/>
              <a:t>Theory: </a:t>
            </a:r>
          </a:p>
          <a:p>
            <a:pPr marL="914400" lvl="1" indent="-514350" eaLnBrk="1" hangingPunct="1">
              <a:lnSpc>
                <a:spcPct val="90000"/>
              </a:lnSpc>
              <a:defRPr/>
            </a:pPr>
            <a:r>
              <a:rPr lang="en-US" altLang="en-US" dirty="0" smtClean="0"/>
              <a:t>Scientists think an </a:t>
            </a:r>
            <a:r>
              <a:rPr lang="en-US" altLang="en-US" u="sng" dirty="0" smtClean="0">
                <a:solidFill>
                  <a:srgbClr val="FFCC66"/>
                </a:solidFill>
              </a:rPr>
              <a:t>asteroid</a:t>
            </a:r>
            <a:r>
              <a:rPr lang="en-US" altLang="en-US" dirty="0" smtClean="0"/>
              <a:t> hit Earth</a:t>
            </a:r>
          </a:p>
          <a:p>
            <a:pPr marL="914400" lvl="1" indent="-514350" eaLnBrk="1" hangingPunct="1">
              <a:lnSpc>
                <a:spcPct val="90000"/>
              </a:lnSpc>
              <a:defRPr/>
            </a:pPr>
            <a:r>
              <a:rPr lang="en-US" altLang="en-US" dirty="0" smtClean="0"/>
              <a:t>Dust clouds blocked the </a:t>
            </a:r>
            <a:r>
              <a:rPr lang="en-US" altLang="en-US" u="sng" dirty="0" smtClean="0">
                <a:solidFill>
                  <a:srgbClr val="FFC000"/>
                </a:solidFill>
              </a:rPr>
              <a:t>sun</a:t>
            </a:r>
            <a:r>
              <a:rPr lang="en-US" altLang="en-US" dirty="0" smtClean="0"/>
              <a:t>, causing </a:t>
            </a:r>
            <a:r>
              <a:rPr lang="en-US" altLang="en-US" u="sng" dirty="0" smtClean="0">
                <a:solidFill>
                  <a:srgbClr val="FFC000"/>
                </a:solidFill>
              </a:rPr>
              <a:t>plants</a:t>
            </a:r>
            <a:r>
              <a:rPr lang="en-US" altLang="en-US" dirty="0" smtClean="0"/>
              <a:t> to die, then herbivores, then carnivores.</a:t>
            </a:r>
          </a:p>
        </p:txBody>
      </p:sp>
      <p:pic>
        <p:nvPicPr>
          <p:cNvPr id="29701" name="Picture 5" descr="comet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49159"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53816C23-3786-4C4D-BE4A-DE0FD5FBA968}" type="slidenum">
              <a:rPr lang="en-US" altLang="en-US" sz="1200" smtClean="0"/>
              <a:pPr>
                <a:spcBef>
                  <a:spcPct val="0"/>
                </a:spcBef>
                <a:buClrTx/>
                <a:buSzTx/>
                <a:buFontTx/>
                <a:buNone/>
              </a:pPr>
              <a:t>35</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969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969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nodeType="clickEffect">
                                  <p:stCondLst>
                                    <p:cond delay="0"/>
                                  </p:stCondLst>
                                  <p:childTnLst>
                                    <p:anim calcmode="lin" valueType="num">
                                      <p:cBhvr>
                                        <p:cTn id="14" dur="1000"/>
                                        <p:tgtEl>
                                          <p:spTgt spid="29703"/>
                                        </p:tgtEl>
                                        <p:attrNameLst>
                                          <p:attrName>ppt_w</p:attrName>
                                        </p:attrNameLst>
                                      </p:cBhvr>
                                      <p:tavLst>
                                        <p:tav tm="0">
                                          <p:val>
                                            <p:strVal val="ppt_w"/>
                                          </p:val>
                                        </p:tav>
                                        <p:tav tm="100000">
                                          <p:val>
                                            <p:fltVal val="0"/>
                                          </p:val>
                                        </p:tav>
                                      </p:tavLst>
                                    </p:anim>
                                    <p:anim calcmode="lin" valueType="num">
                                      <p:cBhvr>
                                        <p:cTn id="15" dur="1000"/>
                                        <p:tgtEl>
                                          <p:spTgt spid="29703"/>
                                        </p:tgtEl>
                                        <p:attrNameLst>
                                          <p:attrName>ppt_h</p:attrName>
                                        </p:attrNameLst>
                                      </p:cBhvr>
                                      <p:tavLst>
                                        <p:tav tm="0">
                                          <p:val>
                                            <p:strVal val="ppt_h"/>
                                          </p:val>
                                        </p:tav>
                                        <p:tav tm="100000">
                                          <p:val>
                                            <p:fltVal val="0"/>
                                          </p:val>
                                        </p:tav>
                                      </p:tavLst>
                                    </p:anim>
                                    <p:anim calcmode="lin" valueType="num">
                                      <p:cBhvr>
                                        <p:cTn id="16" dur="1000"/>
                                        <p:tgtEl>
                                          <p:spTgt spid="2970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2970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2970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 calcmode="lin" valueType="num">
                                      <p:cBhvr>
                                        <p:cTn id="23" dur="1000" fill="hold"/>
                                        <p:tgtEl>
                                          <p:spTgt spid="29699">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9699">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9699">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2969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 calcmode="lin" valueType="num">
                                      <p:cBhvr>
                                        <p:cTn id="31" dur="1000" fill="hold"/>
                                        <p:tgtEl>
                                          <p:spTgt spid="29699">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9699">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9699">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2969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29699">
                                            <p:txEl>
                                              <p:pRg st="4" end="4"/>
                                            </p:txEl>
                                          </p:spTgt>
                                        </p:tgtEl>
                                        <p:attrNameLst>
                                          <p:attrName>style.visibility</p:attrName>
                                        </p:attrNameLst>
                                      </p:cBhvr>
                                      <p:to>
                                        <p:strVal val="visible"/>
                                      </p:to>
                                    </p:set>
                                    <p:anim calcmode="lin" valueType="num">
                                      <p:cBhvr>
                                        <p:cTn id="39" dur="1000" fill="hold"/>
                                        <p:tgtEl>
                                          <p:spTgt spid="29699">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29699">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29699">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29699">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29701"/>
                                        </p:tgtEl>
                                        <p:attrNameLst>
                                          <p:attrName>style.visibility</p:attrName>
                                        </p:attrNameLst>
                                      </p:cBhvr>
                                      <p:to>
                                        <p:strVal val="visible"/>
                                      </p:to>
                                    </p:set>
                                    <p:animEffect transition="in" filter="circle(in)">
                                      <p:cBhvr>
                                        <p:cTn id="47"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07963"/>
            <a:ext cx="8229600" cy="893763"/>
          </a:xfrm>
        </p:spPr>
        <p:txBody>
          <a:bodyPr/>
          <a:lstStyle/>
          <a:p>
            <a:pPr eaLnBrk="1" hangingPunct="1">
              <a:defRPr/>
            </a:pPr>
            <a:r>
              <a:rPr lang="en-US" altLang="en-US" u="sng" dirty="0" smtClean="0"/>
              <a:t>Cenozoic Era</a:t>
            </a:r>
          </a:p>
        </p:txBody>
      </p:sp>
      <p:sp>
        <p:nvSpPr>
          <p:cNvPr id="31747" name="Rectangle 3"/>
          <p:cNvSpPr>
            <a:spLocks noGrp="1" noChangeArrowheads="1"/>
          </p:cNvSpPr>
          <p:nvPr>
            <p:ph type="body" idx="1"/>
          </p:nvPr>
        </p:nvSpPr>
        <p:spPr>
          <a:xfrm>
            <a:off x="152400" y="685800"/>
            <a:ext cx="8839200" cy="5715000"/>
          </a:xfrm>
        </p:spPr>
        <p:txBody>
          <a:bodyPr/>
          <a:lstStyle/>
          <a:p>
            <a:pPr marL="514350" indent="-514350" eaLnBrk="1" hangingPunct="1">
              <a:buFont typeface="+mj-lt"/>
              <a:buAutoNum type="arabicPeriod"/>
              <a:defRPr/>
            </a:pPr>
            <a:r>
              <a:rPr lang="en-US" altLang="en-US" sz="2800" dirty="0" smtClean="0"/>
              <a:t>Current era – the one we are living in</a:t>
            </a:r>
            <a:endParaRPr lang="en-US" altLang="en-US" sz="2400" u="sng" dirty="0" smtClean="0">
              <a:solidFill>
                <a:srgbClr val="FFCC66"/>
              </a:solidFill>
            </a:endParaRPr>
          </a:p>
          <a:p>
            <a:pPr marL="514350" indent="-514350" eaLnBrk="1" hangingPunct="1">
              <a:buFont typeface="+mj-lt"/>
              <a:buAutoNum type="arabicPeriod"/>
              <a:defRPr/>
            </a:pPr>
            <a:endParaRPr lang="en-US" altLang="en-US" sz="2800" dirty="0" smtClean="0"/>
          </a:p>
          <a:p>
            <a:pPr marL="514350" indent="-514350" eaLnBrk="1" hangingPunct="1">
              <a:buFont typeface="+mj-lt"/>
              <a:buAutoNum type="arabicPeriod"/>
              <a:defRPr/>
            </a:pPr>
            <a:r>
              <a:rPr lang="en-US" altLang="en-US" sz="2800" dirty="0" smtClean="0"/>
              <a:t>AKA: Age of </a:t>
            </a:r>
            <a:r>
              <a:rPr lang="en-US" altLang="en-US" sz="2800" u="sng" dirty="0" smtClean="0">
                <a:solidFill>
                  <a:srgbClr val="FFCC66"/>
                </a:solidFill>
              </a:rPr>
              <a:t>mammals.</a:t>
            </a:r>
            <a:r>
              <a:rPr lang="en-US" altLang="en-US" sz="2800" dirty="0" smtClean="0">
                <a:solidFill>
                  <a:srgbClr val="FFCC66"/>
                </a:solidFill>
              </a:rPr>
              <a:t> </a:t>
            </a:r>
          </a:p>
          <a:p>
            <a:pPr marL="514350" indent="-514350" eaLnBrk="1" hangingPunct="1">
              <a:buFont typeface="+mj-lt"/>
              <a:buAutoNum type="arabicPeriod"/>
              <a:defRPr/>
            </a:pPr>
            <a:r>
              <a:rPr lang="en-US" altLang="en-US" sz="2800" u="sng" dirty="0" smtClean="0">
                <a:solidFill>
                  <a:srgbClr val="FFCC66"/>
                </a:solidFill>
              </a:rPr>
              <a:t>Humans </a:t>
            </a:r>
            <a:r>
              <a:rPr lang="en-US" altLang="en-US" sz="2800" dirty="0" smtClean="0">
                <a:solidFill>
                  <a:srgbClr val="00B0F0"/>
                </a:solidFill>
              </a:rPr>
              <a:t> </a:t>
            </a:r>
            <a:r>
              <a:rPr lang="en-US" altLang="en-US" sz="2800" dirty="0" smtClean="0"/>
              <a:t>appear.</a:t>
            </a:r>
          </a:p>
          <a:p>
            <a:pPr marL="514350" indent="-514350" eaLnBrk="1" hangingPunct="1">
              <a:buFont typeface="+mj-lt"/>
              <a:buAutoNum type="arabicPeriod"/>
              <a:defRPr/>
            </a:pPr>
            <a:endParaRPr lang="en-US" altLang="en-US" sz="2800" dirty="0" smtClean="0"/>
          </a:p>
          <a:p>
            <a:pPr marL="514350" indent="-514350" eaLnBrk="1" hangingPunct="1">
              <a:buFont typeface="+mj-lt"/>
              <a:buAutoNum type="arabicPeriod"/>
              <a:defRPr/>
            </a:pPr>
            <a:r>
              <a:rPr lang="en-US" altLang="en-US" sz="2800" dirty="0" smtClean="0"/>
              <a:t>We know the </a:t>
            </a:r>
            <a:r>
              <a:rPr lang="en-US" altLang="en-US" sz="2800" u="sng" dirty="0" smtClean="0">
                <a:solidFill>
                  <a:srgbClr val="FFCC66"/>
                </a:solidFill>
              </a:rPr>
              <a:t>most</a:t>
            </a:r>
            <a:r>
              <a:rPr lang="en-US" altLang="en-US" sz="2800" dirty="0" smtClean="0"/>
              <a:t> </a:t>
            </a:r>
          </a:p>
          <a:p>
            <a:pPr marL="0" indent="0" eaLnBrk="1" hangingPunct="1">
              <a:buFont typeface="Wingdings" pitchFamily="2" charset="2"/>
              <a:buNone/>
              <a:defRPr/>
            </a:pPr>
            <a:r>
              <a:rPr lang="en-US" altLang="en-US" sz="2800" dirty="0" smtClean="0"/>
              <a:t>about this era because </a:t>
            </a:r>
          </a:p>
          <a:p>
            <a:pPr marL="0" indent="0" eaLnBrk="1" hangingPunct="1">
              <a:buFont typeface="Wingdings" pitchFamily="2" charset="2"/>
              <a:buNone/>
              <a:defRPr/>
            </a:pPr>
            <a:r>
              <a:rPr lang="en-US" altLang="en-US" sz="2800" dirty="0" smtClean="0"/>
              <a:t>the fossils are in the</a:t>
            </a:r>
          </a:p>
          <a:p>
            <a:pPr marL="0" indent="0" eaLnBrk="1" hangingPunct="1">
              <a:buFont typeface="Wingdings" pitchFamily="2" charset="2"/>
              <a:buNone/>
              <a:defRPr/>
            </a:pPr>
            <a:r>
              <a:rPr lang="en-US" altLang="en-US" sz="2800" dirty="0" smtClean="0"/>
              <a:t> </a:t>
            </a:r>
            <a:r>
              <a:rPr lang="en-US" altLang="en-US" sz="2800" u="sng" dirty="0" smtClean="0">
                <a:solidFill>
                  <a:srgbClr val="FFCC66"/>
                </a:solidFill>
              </a:rPr>
              <a:t>top</a:t>
            </a:r>
            <a:r>
              <a:rPr lang="en-US" altLang="en-US" sz="2800" dirty="0" smtClean="0">
                <a:solidFill>
                  <a:srgbClr val="00B0F0"/>
                </a:solidFill>
              </a:rPr>
              <a:t> </a:t>
            </a:r>
            <a:r>
              <a:rPr lang="en-US" altLang="en-US" sz="2800" dirty="0" smtClean="0"/>
              <a:t>layers and are </a:t>
            </a:r>
          </a:p>
          <a:p>
            <a:pPr marL="0" indent="0" eaLnBrk="1" hangingPunct="1">
              <a:buFont typeface="Wingdings" pitchFamily="2" charset="2"/>
              <a:buNone/>
              <a:defRPr/>
            </a:pPr>
            <a:r>
              <a:rPr lang="en-US" altLang="en-US" sz="2800" dirty="0" smtClean="0"/>
              <a:t>easier to find</a:t>
            </a:r>
          </a:p>
          <a:p>
            <a:pPr eaLnBrk="1" hangingPunct="1">
              <a:defRPr/>
            </a:pPr>
            <a:endParaRPr lang="en-US" altLang="en-US" dirty="0" smtClean="0">
              <a:solidFill>
                <a:schemeClr val="tx2"/>
              </a:solidFill>
            </a:endParaRPr>
          </a:p>
        </p:txBody>
      </p:sp>
      <p:pic>
        <p:nvPicPr>
          <p:cNvPr id="31751" name="Picture 7" descr="exhi_02_img_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013" y="2590800"/>
            <a:ext cx="52022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50182"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2C27F9E7-EFEF-4462-8FDA-2EB9C51616EE}" type="slidenum">
              <a:rPr lang="en-US" altLang="en-US" sz="1200" smtClean="0"/>
              <a:pPr>
                <a:spcBef>
                  <a:spcPct val="0"/>
                </a:spcBef>
                <a:buClrTx/>
                <a:buSzTx/>
                <a:buFontTx/>
                <a:buNone/>
              </a:pPr>
              <a:t>36</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Bottom)">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slide(fromBottom)">
                                      <p:cBhvr>
                                        <p:cTn id="12" dur="500"/>
                                        <p:tgtEl>
                                          <p:spTgt spid="317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animEffect transition="in" filter="slide(fromBottom)">
                                      <p:cBhvr>
                                        <p:cTn id="17" dur="500"/>
                                        <p:tgtEl>
                                          <p:spTgt spid="317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2" presetClass="emph" presetSubtype="0" fill="hold" nodeType="clickEffect">
                                  <p:stCondLst>
                                    <p:cond delay="0"/>
                                  </p:stCondLst>
                                  <p:childTnLst>
                                    <p:animClr clrSpc="rgb" dir="cw">
                                      <p:cBhvr override="childStyle">
                                        <p:cTn id="21" dur="100" fill="hold"/>
                                        <p:tgtEl>
                                          <p:spTgt spid="31751"/>
                                        </p:tgtEl>
                                        <p:attrNameLst>
                                          <p:attrName>style.color</p:attrName>
                                        </p:attrNameLst>
                                      </p:cBhvr>
                                      <p:to>
                                        <a:schemeClr val="accent2"/>
                                      </p:to>
                                    </p:animClr>
                                    <p:animClr clrSpc="rgb" dir="cw">
                                      <p:cBhvr>
                                        <p:cTn id="22" dur="100" fill="hold"/>
                                        <p:tgtEl>
                                          <p:spTgt spid="31751"/>
                                        </p:tgtEl>
                                        <p:attrNameLst>
                                          <p:attrName>fillcolor</p:attrName>
                                        </p:attrNameLst>
                                      </p:cBhvr>
                                      <p:to>
                                        <a:schemeClr val="accent2"/>
                                      </p:to>
                                    </p:animClr>
                                    <p:set>
                                      <p:cBhvr>
                                        <p:cTn id="23" dur="100" fill="hold"/>
                                        <p:tgtEl>
                                          <p:spTgt spid="31751"/>
                                        </p:tgtEl>
                                        <p:attrNameLst>
                                          <p:attrName>fill.type</p:attrName>
                                        </p:attrNameLst>
                                      </p:cBhvr>
                                      <p:to>
                                        <p:strVal val="solid"/>
                                      </p:to>
                                    </p:set>
                                    <p:set>
                                      <p:cBhvr>
                                        <p:cTn id="24" dur="100" fill="hold"/>
                                        <p:tgtEl>
                                          <p:spTgt spid="31751"/>
                                        </p:tgtEl>
                                        <p:attrNameLst>
                                          <p:attrName>fill.on</p:attrName>
                                        </p:attrNameLst>
                                      </p:cBhvr>
                                      <p:to>
                                        <p:strVal val="true"/>
                                      </p:to>
                                    </p:set>
                                    <p:animRot by="120000">
                                      <p:cBhvr>
                                        <p:cTn id="25" dur="100" fill="hold">
                                          <p:stCondLst>
                                            <p:cond delay="0"/>
                                          </p:stCondLst>
                                        </p:cTn>
                                        <p:tgtEl>
                                          <p:spTgt spid="31751"/>
                                        </p:tgtEl>
                                        <p:attrNameLst>
                                          <p:attrName>r</p:attrName>
                                        </p:attrNameLst>
                                      </p:cBhvr>
                                    </p:animRot>
                                    <p:animRot by="-240000">
                                      <p:cBhvr>
                                        <p:cTn id="26" dur="200" fill="hold">
                                          <p:stCondLst>
                                            <p:cond delay="200"/>
                                          </p:stCondLst>
                                        </p:cTn>
                                        <p:tgtEl>
                                          <p:spTgt spid="31751"/>
                                        </p:tgtEl>
                                        <p:attrNameLst>
                                          <p:attrName>r</p:attrName>
                                        </p:attrNameLst>
                                      </p:cBhvr>
                                    </p:animRot>
                                    <p:animRot by="240000">
                                      <p:cBhvr>
                                        <p:cTn id="27" dur="200" fill="hold">
                                          <p:stCondLst>
                                            <p:cond delay="400"/>
                                          </p:stCondLst>
                                        </p:cTn>
                                        <p:tgtEl>
                                          <p:spTgt spid="31751"/>
                                        </p:tgtEl>
                                        <p:attrNameLst>
                                          <p:attrName>r</p:attrName>
                                        </p:attrNameLst>
                                      </p:cBhvr>
                                    </p:animRot>
                                    <p:animRot by="-240000">
                                      <p:cBhvr>
                                        <p:cTn id="28" dur="200" fill="hold">
                                          <p:stCondLst>
                                            <p:cond delay="600"/>
                                          </p:stCondLst>
                                        </p:cTn>
                                        <p:tgtEl>
                                          <p:spTgt spid="31751"/>
                                        </p:tgtEl>
                                        <p:attrNameLst>
                                          <p:attrName>r</p:attrName>
                                        </p:attrNameLst>
                                      </p:cBhvr>
                                    </p:animRot>
                                    <p:animRot by="120000">
                                      <p:cBhvr>
                                        <p:cTn id="29" dur="200" fill="hold">
                                          <p:stCondLst>
                                            <p:cond delay="800"/>
                                          </p:stCondLst>
                                        </p:cTn>
                                        <p:tgtEl>
                                          <p:spTgt spid="31751"/>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31747">
                                            <p:txEl>
                                              <p:pRg st="5" end="5"/>
                                            </p:txEl>
                                          </p:spTgt>
                                        </p:tgtEl>
                                        <p:attrNameLst>
                                          <p:attrName>style.visibility</p:attrName>
                                        </p:attrNameLst>
                                      </p:cBhvr>
                                      <p:to>
                                        <p:strVal val="visible"/>
                                      </p:to>
                                    </p:set>
                                    <p:animEffect transition="in" filter="slide(fromBottom)">
                                      <p:cBhvr>
                                        <p:cTn id="34" dur="500"/>
                                        <p:tgtEl>
                                          <p:spTgt spid="31747">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31747">
                                            <p:txEl>
                                              <p:pRg st="6" end="6"/>
                                            </p:txEl>
                                          </p:spTgt>
                                        </p:tgtEl>
                                        <p:attrNameLst>
                                          <p:attrName>style.visibility</p:attrName>
                                        </p:attrNameLst>
                                      </p:cBhvr>
                                      <p:to>
                                        <p:strVal val="visible"/>
                                      </p:to>
                                    </p:set>
                                    <p:animEffect transition="in" filter="slide(fromBottom)">
                                      <p:cBhvr>
                                        <p:cTn id="39" dur="500"/>
                                        <p:tgtEl>
                                          <p:spTgt spid="31747">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31747">
                                            <p:txEl>
                                              <p:pRg st="7" end="7"/>
                                            </p:txEl>
                                          </p:spTgt>
                                        </p:tgtEl>
                                        <p:attrNameLst>
                                          <p:attrName>style.visibility</p:attrName>
                                        </p:attrNameLst>
                                      </p:cBhvr>
                                      <p:to>
                                        <p:strVal val="visible"/>
                                      </p:to>
                                    </p:set>
                                    <p:animEffect transition="in" filter="slide(fromBottom)">
                                      <p:cBhvr>
                                        <p:cTn id="44" dur="500"/>
                                        <p:tgtEl>
                                          <p:spTgt spid="31747">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nodeType="clickEffect">
                                  <p:stCondLst>
                                    <p:cond delay="0"/>
                                  </p:stCondLst>
                                  <p:childTnLst>
                                    <p:set>
                                      <p:cBhvr>
                                        <p:cTn id="48" dur="1" fill="hold">
                                          <p:stCondLst>
                                            <p:cond delay="0"/>
                                          </p:stCondLst>
                                        </p:cTn>
                                        <p:tgtEl>
                                          <p:spTgt spid="31747">
                                            <p:txEl>
                                              <p:pRg st="8" end="8"/>
                                            </p:txEl>
                                          </p:spTgt>
                                        </p:tgtEl>
                                        <p:attrNameLst>
                                          <p:attrName>style.visibility</p:attrName>
                                        </p:attrNameLst>
                                      </p:cBhvr>
                                      <p:to>
                                        <p:strVal val="visible"/>
                                      </p:to>
                                    </p:set>
                                    <p:animEffect transition="in" filter="slide(fromBottom)">
                                      <p:cBhvr>
                                        <p:cTn id="49" dur="500"/>
                                        <p:tgtEl>
                                          <p:spTgt spid="31747">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31747">
                                            <p:txEl>
                                              <p:pRg st="9" end="9"/>
                                            </p:txEl>
                                          </p:spTgt>
                                        </p:tgtEl>
                                        <p:attrNameLst>
                                          <p:attrName>style.visibility</p:attrName>
                                        </p:attrNameLst>
                                      </p:cBhvr>
                                      <p:to>
                                        <p:strVal val="visible"/>
                                      </p:to>
                                    </p:set>
                                    <p:animEffect transition="in" filter="slide(fromBottom)">
                                      <p:cBhvr>
                                        <p:cTn id="54" dur="5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do we switch eras?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7092497"/>
              </p:ext>
            </p:extLst>
          </p:nvPr>
        </p:nvGraphicFramePr>
        <p:xfrm>
          <a:off x="381000" y="2133600"/>
          <a:ext cx="8229600" cy="4267200"/>
        </p:xfrm>
        <a:graphic>
          <a:graphicData uri="http://schemas.openxmlformats.org/drawingml/2006/table">
            <a:tbl>
              <a:tblPr firstRow="1" bandRow="1">
                <a:tableStyleId>{5C22544A-7EE6-4342-B048-85BDC9FD1C3A}</a:tableStyleId>
              </a:tblPr>
              <a:tblGrid>
                <a:gridCol w="2743200"/>
                <a:gridCol w="2743200"/>
                <a:gridCol w="2743200"/>
              </a:tblGrid>
              <a:tr h="1981200">
                <a:tc>
                  <a:txBody>
                    <a:bodyPr/>
                    <a:lstStyle/>
                    <a:p>
                      <a:endParaRPr lang="en-US" sz="1800" dirty="0" smtClean="0"/>
                    </a:p>
                    <a:p>
                      <a:endParaRPr lang="en-US" sz="1800" dirty="0" smtClean="0"/>
                    </a:p>
                    <a:p>
                      <a:endParaRPr lang="en-US" sz="1800" dirty="0" smtClean="0"/>
                    </a:p>
                    <a:p>
                      <a:endParaRPr lang="en-US" sz="1800" dirty="0"/>
                    </a:p>
                  </a:txBody>
                  <a:tcPr marT="45715" marB="45715"/>
                </a:tc>
                <a:tc>
                  <a:txBody>
                    <a:bodyPr/>
                    <a:lstStyle/>
                    <a:p>
                      <a:endParaRPr lang="en-US" sz="1800" dirty="0"/>
                    </a:p>
                  </a:txBody>
                  <a:tcPr marT="45715" marB="45715"/>
                </a:tc>
                <a:tc>
                  <a:txBody>
                    <a:bodyPr/>
                    <a:lstStyle/>
                    <a:p>
                      <a:endParaRPr lang="en-US" sz="1800"/>
                    </a:p>
                  </a:txBody>
                  <a:tcPr marT="45715" marB="45715"/>
                </a:tc>
              </a:tr>
              <a:tr h="2286000">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bl>
          </a:graphicData>
        </a:graphic>
      </p:graphicFrame>
      <p:sp>
        <p:nvSpPr>
          <p:cNvPr id="51217" name="Footer Placeholder 3"/>
          <p:cNvSpPr>
            <a:spLocks noGrp="1"/>
          </p:cNvSpPr>
          <p:nvPr>
            <p:ph type="ftr" sz="quarter" idx="11"/>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t>Geologic Time &amp; Fossils</a:t>
            </a:r>
          </a:p>
        </p:txBody>
      </p:sp>
      <p:sp>
        <p:nvSpPr>
          <p:cNvPr id="51218" name="Slide Number Placeholder 4"/>
          <p:cNvSpPr>
            <a:spLocks noGrp="1"/>
          </p:cNvSpPr>
          <p:nvPr>
            <p:ph type="sldNum" sz="quarter" idx="12"/>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B54289FA-285F-47A1-9E46-F64949D881AF}" type="slidenum">
              <a:rPr lang="en-US" altLang="en-US" smtClean="0"/>
              <a:pPr/>
              <a:t>37</a:t>
            </a:fld>
            <a:endParaRPr lang="en-US" altLang="en-US" smtClean="0"/>
          </a:p>
        </p:txBody>
      </p:sp>
      <p:sp>
        <p:nvSpPr>
          <p:cNvPr id="51219" name="TextBox 7"/>
          <p:cNvSpPr txBox="1">
            <a:spLocks noChangeArrowheads="1"/>
          </p:cNvSpPr>
          <p:nvPr/>
        </p:nvSpPr>
        <p:spPr bwMode="auto">
          <a:xfrm>
            <a:off x="1102659" y="12192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dirty="0"/>
              <a:t>Using the information on </a:t>
            </a:r>
            <a:r>
              <a:rPr lang="en-US" altLang="en-US" dirty="0" smtClean="0"/>
              <a:t>pages 4-6 of </a:t>
            </a:r>
            <a:r>
              <a:rPr lang="en-US" altLang="en-US" dirty="0"/>
              <a:t>your notes, work with your group and create an inference on how time is divided.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defRPr/>
            </a:pPr>
            <a:r>
              <a:rPr lang="en-US" dirty="0"/>
              <a:t>Class Discussion: </a:t>
            </a:r>
            <a:r>
              <a:rPr lang="en-US" dirty="0" smtClean="0"/>
              <a:t/>
            </a:r>
            <a:br>
              <a:rPr lang="en-US" dirty="0" smtClean="0"/>
            </a:br>
            <a:r>
              <a:rPr lang="en-US" dirty="0" smtClean="0"/>
              <a:t>What </a:t>
            </a:r>
            <a:r>
              <a:rPr lang="en-US" dirty="0"/>
              <a:t>are the </a:t>
            </a:r>
            <a:r>
              <a:rPr lang="en-US" u="sng" dirty="0"/>
              <a:t>Actual Reasons </a:t>
            </a:r>
            <a:r>
              <a:rPr lang="en-US" dirty="0"/>
              <a:t>There Are Era Switches?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9101838"/>
              </p:ext>
            </p:extLst>
          </p:nvPr>
        </p:nvGraphicFramePr>
        <p:xfrm>
          <a:off x="441593" y="2321887"/>
          <a:ext cx="8229600" cy="4185276"/>
        </p:xfrm>
        <a:graphic>
          <a:graphicData uri="http://schemas.openxmlformats.org/drawingml/2006/table">
            <a:tbl>
              <a:tblPr firstRow="1" bandRow="1">
                <a:tableStyleId>{5C22544A-7EE6-4342-B048-85BDC9FD1C3A}</a:tableStyleId>
              </a:tblPr>
              <a:tblGrid>
                <a:gridCol w="2743200"/>
                <a:gridCol w="2743200"/>
                <a:gridCol w="2743200"/>
              </a:tblGrid>
              <a:tr h="1905000">
                <a:tc>
                  <a:txBody>
                    <a:bodyPr/>
                    <a:lstStyle/>
                    <a:p>
                      <a:endParaRPr lang="en-US" sz="1800" dirty="0" smtClean="0"/>
                    </a:p>
                    <a:p>
                      <a:endParaRPr lang="en-US" sz="1800" dirty="0" smtClean="0"/>
                    </a:p>
                    <a:p>
                      <a:endParaRPr lang="en-US" sz="1800" dirty="0" smtClean="0"/>
                    </a:p>
                    <a:p>
                      <a:endParaRPr lang="en-US" sz="1800" dirty="0"/>
                    </a:p>
                  </a:txBody>
                  <a:tcPr marT="45715" marB="45715"/>
                </a:tc>
                <a:tc>
                  <a:txBody>
                    <a:bodyPr/>
                    <a:lstStyle/>
                    <a:p>
                      <a:endParaRPr lang="en-US" sz="1800" dirty="0"/>
                    </a:p>
                  </a:txBody>
                  <a:tcPr marT="45715" marB="45715"/>
                </a:tc>
                <a:tc>
                  <a:txBody>
                    <a:bodyPr/>
                    <a:lstStyle/>
                    <a:p>
                      <a:endParaRPr lang="en-US" sz="1800"/>
                    </a:p>
                  </a:txBody>
                  <a:tcPr marT="45715" marB="45715"/>
                </a:tc>
              </a:tr>
              <a:tr h="2280276">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bl>
          </a:graphicData>
        </a:graphic>
      </p:graphicFrame>
      <p:sp>
        <p:nvSpPr>
          <p:cNvPr id="52241" name="Footer Placeholder 3"/>
          <p:cNvSpPr>
            <a:spLocks noGrp="1"/>
          </p:cNvSpPr>
          <p:nvPr>
            <p:ph type="ftr" sz="quarter" idx="11"/>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r>
              <a:rPr lang="en-US" altLang="en-US" smtClean="0"/>
              <a:t>Geologic Time &amp; Fossils</a:t>
            </a:r>
          </a:p>
        </p:txBody>
      </p:sp>
      <p:sp>
        <p:nvSpPr>
          <p:cNvPr id="52242" name="Slide Number Placeholder 4"/>
          <p:cNvSpPr>
            <a:spLocks noGrp="1"/>
          </p:cNvSpPr>
          <p:nvPr>
            <p:ph type="sldNum" sz="quarter" idx="12"/>
          </p:nvPr>
        </p:nvSpPr>
        <p:spPr>
          <a:noFill/>
        </p:spPr>
        <p:txBody>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fld id="{93B93E4D-685A-43C3-9255-83A237D0864E}" type="slidenum">
              <a:rPr lang="en-US" altLang="en-US" smtClean="0"/>
              <a:pPr/>
              <a:t>38</a:t>
            </a:fld>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9296400" cy="609600"/>
          </a:xfrm>
        </p:spPr>
        <p:txBody>
          <a:bodyPr/>
          <a:lstStyle/>
          <a:p>
            <a:pPr eaLnBrk="1" hangingPunct="1">
              <a:defRPr/>
            </a:pPr>
            <a:r>
              <a:rPr lang="en-US" altLang="en-US" sz="3600" u="sng" dirty="0" smtClean="0"/>
              <a:t>How Are Smaller Periods &amp; Epochs Divided?</a:t>
            </a:r>
          </a:p>
        </p:txBody>
      </p:sp>
      <p:sp>
        <p:nvSpPr>
          <p:cNvPr id="5123" name="Rectangle 3"/>
          <p:cNvSpPr>
            <a:spLocks noGrp="1" noChangeArrowheads="1"/>
          </p:cNvSpPr>
          <p:nvPr>
            <p:ph type="body" sz="half" idx="1"/>
          </p:nvPr>
        </p:nvSpPr>
        <p:spPr>
          <a:xfrm>
            <a:off x="0" y="558800"/>
            <a:ext cx="9144000" cy="4911725"/>
          </a:xfrm>
        </p:spPr>
        <p:txBody>
          <a:bodyPr/>
          <a:lstStyle/>
          <a:p>
            <a:pPr marL="0" indent="0" eaLnBrk="1" hangingPunct="1">
              <a:buNone/>
              <a:defRPr/>
            </a:pPr>
            <a:r>
              <a:rPr lang="en-US" altLang="en-US" sz="2800" dirty="0" smtClean="0"/>
              <a:t>Smaller divisions of time (Periods &amp; Epochs) are based on changes in </a:t>
            </a:r>
            <a:r>
              <a:rPr lang="en-US" altLang="en-US" sz="2800" u="sng" dirty="0" smtClean="0"/>
              <a:t>life forms </a:t>
            </a:r>
            <a:r>
              <a:rPr lang="en-US" altLang="en-US" sz="2800" dirty="0" smtClean="0"/>
              <a:t>AND </a:t>
            </a:r>
            <a:r>
              <a:rPr lang="en-US" altLang="en-US" sz="2800" u="sng" dirty="0" smtClean="0">
                <a:solidFill>
                  <a:srgbClr val="FFCC66"/>
                </a:solidFill>
              </a:rPr>
              <a:t>land </a:t>
            </a:r>
            <a:r>
              <a:rPr lang="en-US" altLang="en-US" sz="2800" u="sng" dirty="0" smtClean="0"/>
              <a:t>formation</a:t>
            </a:r>
            <a:r>
              <a:rPr lang="en-US" altLang="en-US" sz="2800" dirty="0" smtClean="0"/>
              <a:t>. Examples:</a:t>
            </a:r>
          </a:p>
          <a:p>
            <a:pPr marL="857250" lvl="1" indent="-457200" eaLnBrk="1" hangingPunct="1">
              <a:defRPr/>
            </a:pPr>
            <a:r>
              <a:rPr lang="en-US" altLang="en-US" dirty="0" smtClean="0"/>
              <a:t>North America is covered by </a:t>
            </a:r>
            <a:r>
              <a:rPr lang="en-US" altLang="en-US" u="sng" dirty="0" smtClean="0">
                <a:solidFill>
                  <a:srgbClr val="FFCC66"/>
                </a:solidFill>
              </a:rPr>
              <a:t>shallow seas</a:t>
            </a:r>
          </a:p>
          <a:p>
            <a:pPr marL="857250" lvl="1" indent="-457200" eaLnBrk="1" hangingPunct="1">
              <a:defRPr/>
            </a:pPr>
            <a:r>
              <a:rPr lang="en-US" altLang="en-US" u="sng" dirty="0" smtClean="0">
                <a:solidFill>
                  <a:srgbClr val="FFCC66"/>
                </a:solidFill>
              </a:rPr>
              <a:t>Pangea </a:t>
            </a:r>
            <a:r>
              <a:rPr lang="en-US" altLang="en-US" dirty="0" smtClean="0"/>
              <a:t>breaks up</a:t>
            </a:r>
          </a:p>
          <a:p>
            <a:pPr marL="857250" lvl="1" indent="-457200" eaLnBrk="1" hangingPunct="1">
              <a:defRPr/>
            </a:pPr>
            <a:r>
              <a:rPr lang="en-US" altLang="en-US" u="sng" dirty="0" smtClean="0">
                <a:solidFill>
                  <a:srgbClr val="FFCC66"/>
                </a:solidFill>
              </a:rPr>
              <a:t>Rocky Mountains </a:t>
            </a:r>
            <a:r>
              <a:rPr lang="en-US" altLang="en-US" dirty="0" smtClean="0"/>
              <a:t>form</a:t>
            </a:r>
          </a:p>
          <a:p>
            <a:pPr marL="857250" lvl="1" indent="-457200" eaLnBrk="1" hangingPunct="1">
              <a:defRPr/>
            </a:pPr>
            <a:r>
              <a:rPr lang="en-US" altLang="en-US" dirty="0" smtClean="0"/>
              <a:t>Grand Canyon forms</a:t>
            </a:r>
          </a:p>
        </p:txBody>
      </p:sp>
      <p:sp>
        <p:nvSpPr>
          <p:cNvPr id="94212"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94213"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BCD555AB-1C3B-4BAE-956E-BD798A71C8E5}" type="slidenum">
              <a:rPr lang="en-US" altLang="en-US" sz="1200" smtClean="0"/>
              <a:pPr>
                <a:spcBef>
                  <a:spcPct val="0"/>
                </a:spcBef>
                <a:buClrTx/>
                <a:buSzTx/>
                <a:buFontTx/>
                <a:buNone/>
              </a:pPr>
              <a:t>39</a:t>
            </a:fld>
            <a:endParaRPr lang="en-US" altLang="en-US" sz="1200" smtClean="0"/>
          </a:p>
        </p:txBody>
      </p:sp>
      <p:pic>
        <p:nvPicPr>
          <p:cNvPr id="942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319463" cy="2227263"/>
          </a:xfrm>
          <a:prstGeom prst="rect">
            <a:avLst/>
          </a:prstGeom>
          <a:noFill/>
          <a:ln w="76200">
            <a:solidFill>
              <a:srgbClr val="FFCC66"/>
            </a:solidFill>
            <a:miter lim="800000"/>
            <a:headEnd/>
            <a:tailEnd/>
          </a:ln>
          <a:extLst>
            <a:ext uri="{909E8E84-426E-40DD-AFC4-6F175D3DCCD1}">
              <a14:hiddenFill xmlns:a14="http://schemas.microsoft.com/office/drawing/2010/main">
                <a:solidFill>
                  <a:srgbClr val="FFFFFF"/>
                </a:solidFill>
              </a14:hiddenFill>
            </a:ext>
          </a:extLst>
        </p:spPr>
      </p:pic>
      <p:pic>
        <p:nvPicPr>
          <p:cNvPr id="942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00188"/>
            <a:ext cx="8251825" cy="2770188"/>
          </a:xfrm>
          <a:prstGeom prst="rect">
            <a:avLst/>
          </a:prstGeom>
          <a:noFill/>
          <a:ln w="7620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12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12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1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 calcmode="lin" valueType="num">
                                      <p:cBhvr>
                                        <p:cTn id="16" dur="500" fill="hold"/>
                                        <p:tgtEl>
                                          <p:spTgt spid="512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512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512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512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p:cTn id="25" dur="500" fill="hold"/>
                                        <p:tgtEl>
                                          <p:spTgt spid="512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512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512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123">
                                            <p:txEl>
                                              <p:pRg st="3" end="3"/>
                                            </p:txEl>
                                          </p:spTgt>
                                        </p:tgtEl>
                                        <p:attrNameLst>
                                          <p:attrName>style.visibility</p:attrName>
                                        </p:attrNameLst>
                                      </p:cBhvr>
                                      <p:to>
                                        <p:strVal val="visible"/>
                                      </p:to>
                                    </p:set>
                                    <p:anim calcmode="lin" valueType="num">
                                      <p:cBhvr>
                                        <p:cTn id="34" dur="500" fill="hold"/>
                                        <p:tgtEl>
                                          <p:spTgt spid="512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512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512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512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512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123">
                                            <p:txEl>
                                              <p:pRg st="4" end="4"/>
                                            </p:txEl>
                                          </p:spTgt>
                                        </p:tgtEl>
                                        <p:attrNameLst>
                                          <p:attrName>style.visibility</p:attrName>
                                        </p:attrNameLst>
                                      </p:cBhvr>
                                      <p:to>
                                        <p:strVal val="visible"/>
                                      </p:to>
                                    </p:set>
                                    <p:anim calcmode="lin" valueType="num">
                                      <p:cBhvr>
                                        <p:cTn id="43" dur="500" fill="hold"/>
                                        <p:tgtEl>
                                          <p:spTgt spid="512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512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512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512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pPr>
              <a:defRPr/>
            </a:pPr>
            <a:r>
              <a:rPr lang="en-US" sz="3200" u="sng" dirty="0" smtClean="0"/>
              <a:t>Objectives: Dating of Rocks </a:t>
            </a:r>
            <a:endParaRPr lang="en-US" sz="3200" u="sng" dirty="0"/>
          </a:p>
        </p:txBody>
      </p:sp>
      <p:sp>
        <p:nvSpPr>
          <p:cNvPr id="40963" name="Content Placeholder 2"/>
          <p:cNvSpPr>
            <a:spLocks noGrp="1"/>
          </p:cNvSpPr>
          <p:nvPr>
            <p:ph idx="1"/>
          </p:nvPr>
        </p:nvSpPr>
        <p:spPr>
          <a:xfrm>
            <a:off x="-2721" y="685800"/>
            <a:ext cx="9144000" cy="5029200"/>
          </a:xfrm>
        </p:spPr>
        <p:txBody>
          <a:bodyPr/>
          <a:lstStyle/>
          <a:p>
            <a:pPr marL="514350" indent="-514350">
              <a:buFontTx/>
              <a:buAutoNum type="arabicPeriod" startAt="4"/>
            </a:pPr>
            <a:r>
              <a:rPr lang="en-US" altLang="en-US" sz="2400" dirty="0" smtClean="0"/>
              <a:t>I can apply the principles for determining </a:t>
            </a:r>
            <a:r>
              <a:rPr lang="en-US" altLang="en-US" sz="2400" u="sng" dirty="0" smtClean="0"/>
              <a:t>relative</a:t>
            </a:r>
            <a:r>
              <a:rPr lang="en-US" altLang="en-US" sz="2400" dirty="0" smtClean="0"/>
              <a:t> age to interpret rock sequences. This means I can:</a:t>
            </a:r>
          </a:p>
          <a:p>
            <a:pPr marL="914400" lvl="1" indent="-514350">
              <a:buFontTx/>
              <a:buAutoNum type="alphaUcPeriod"/>
            </a:pPr>
            <a:r>
              <a:rPr lang="en-US" altLang="en-US" sz="2400" dirty="0" smtClean="0"/>
              <a:t>Determine the oldest and youngest layers using the Law of Superposition.</a:t>
            </a:r>
          </a:p>
          <a:p>
            <a:pPr marL="914400" lvl="1" indent="-514350">
              <a:buFontTx/>
              <a:buAutoNum type="alphaUcPeriod"/>
            </a:pPr>
            <a:r>
              <a:rPr lang="en-US" altLang="en-US" sz="2400" dirty="0" smtClean="0"/>
              <a:t>Determine the relative age of layers and intrusions</a:t>
            </a:r>
            <a:endParaRPr lang="en-US" altLang="en-US" sz="2400" dirty="0" smtClean="0">
              <a:solidFill>
                <a:srgbClr val="FF0000"/>
              </a:solidFill>
            </a:endParaRPr>
          </a:p>
          <a:p>
            <a:pPr marL="914400" lvl="1" indent="-514350">
              <a:buFontTx/>
              <a:buAutoNum type="alphaUcPeriod"/>
            </a:pPr>
            <a:r>
              <a:rPr lang="en-US" altLang="en-US" sz="2400" dirty="0" smtClean="0"/>
              <a:t>Match rock layers in different areas using Correlation.</a:t>
            </a:r>
          </a:p>
          <a:p>
            <a:pPr marL="514350" indent="-514350">
              <a:buFontTx/>
              <a:buAutoNum type="arabicPeriod" startAt="4"/>
            </a:pPr>
            <a:r>
              <a:rPr lang="en-US" altLang="en-US" sz="2400" dirty="0" smtClean="0"/>
              <a:t>I can apply the principles for determining </a:t>
            </a:r>
            <a:r>
              <a:rPr lang="en-US" altLang="en-US" sz="2400" u="sng" dirty="0" smtClean="0"/>
              <a:t>absolute </a:t>
            </a:r>
            <a:r>
              <a:rPr lang="en-US" altLang="en-US" sz="2400" dirty="0" smtClean="0"/>
              <a:t>age using radioactive decay rates and half-life(s).</a:t>
            </a:r>
          </a:p>
          <a:p>
            <a:pPr marL="514350" indent="-514350">
              <a:buFontTx/>
              <a:buAutoNum type="arabicPeriod" startAt="4"/>
            </a:pPr>
            <a:r>
              <a:rPr lang="en-US" altLang="en-US" sz="2400" dirty="0" smtClean="0"/>
              <a:t>I can discuss the differences in the radioactive decay of different elements. This means…</a:t>
            </a:r>
          </a:p>
          <a:p>
            <a:pPr marL="914400" lvl="1" indent="-514350">
              <a:buFont typeface="+mj-lt"/>
              <a:buAutoNum type="alphaUcPeriod"/>
            </a:pPr>
            <a:r>
              <a:rPr lang="en-US" altLang="en-US" sz="2400" dirty="0" smtClean="0"/>
              <a:t>I can describe when to use Carbon-14 vs Uranium-238.</a:t>
            </a:r>
          </a:p>
          <a:p>
            <a:pPr marL="914400" lvl="1" indent="-514350">
              <a:buFont typeface="+mj-lt"/>
              <a:buAutoNum type="alphaUcPeriod"/>
            </a:pPr>
            <a:r>
              <a:rPr lang="en-US" altLang="en-US" sz="2400" dirty="0" smtClean="0"/>
              <a:t>I can describe limitations of Carbon-14 and Uranium-238 when dating objects. </a:t>
            </a:r>
          </a:p>
          <a:p>
            <a:pPr marL="514350" indent="-514350">
              <a:buFontTx/>
              <a:buAutoNum type="arabicPeriod" startAt="4"/>
            </a:pPr>
            <a:endParaRPr lang="en-US" altLang="en-US" sz="2400" dirty="0" smtClean="0"/>
          </a:p>
        </p:txBody>
      </p:sp>
      <p:sp>
        <p:nvSpPr>
          <p:cNvPr id="5" name="Footer Placeholder 4"/>
          <p:cNvSpPr>
            <a:spLocks noGrp="1"/>
          </p:cNvSpPr>
          <p:nvPr>
            <p:ph type="ftr" sz="quarter" idx="11"/>
          </p:nvPr>
        </p:nvSpPr>
        <p:spPr/>
        <p:txBody>
          <a:body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216BE2C2-9679-45EB-A7BF-7872FDA64984}" type="slidenum">
              <a:rPr lang="en-US" altLang="en-US" sz="1200" smtClean="0">
                <a:solidFill>
                  <a:srgbClr val="FFFFFF"/>
                </a:solidFill>
                <a:latin typeface="Tahoma" pitchFamily="34" charset="0"/>
              </a:rPr>
              <a:pPr>
                <a:defRPr/>
              </a:pPr>
              <a:t>4</a:t>
            </a:fld>
            <a:endParaRPr lang="en-US" altLang="en-US" sz="1200" smtClean="0">
              <a:solidFill>
                <a:srgbClr val="FFFFFF"/>
              </a:solidFill>
              <a:latin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0"/>
            <a:ext cx="9525000" cy="838200"/>
          </a:xfrm>
        </p:spPr>
        <p:txBody>
          <a:bodyPr/>
          <a:lstStyle/>
          <a:p>
            <a:pPr eaLnBrk="1" hangingPunct="1">
              <a:defRPr/>
            </a:pPr>
            <a:r>
              <a:rPr lang="en-US" altLang="en-US" sz="3200" u="sng" dirty="0" smtClean="0"/>
              <a:t>Remains of Organisms in Rock Record </a:t>
            </a:r>
            <a:r>
              <a:rPr lang="en-US" altLang="en-US" sz="2000" dirty="0" smtClean="0">
                <a:solidFill>
                  <a:srgbClr val="E5FFFF"/>
                </a:solidFill>
              </a:rPr>
              <a:t>Section 21.4</a:t>
            </a:r>
            <a:r>
              <a:rPr lang="en-US" altLang="en-US" sz="3600" u="sng" dirty="0" smtClean="0"/>
              <a:t/>
            </a:r>
            <a:br>
              <a:rPr lang="en-US" altLang="en-US" sz="3600" u="sng" dirty="0" smtClean="0"/>
            </a:br>
            <a:endParaRPr lang="en-US" altLang="en-US" sz="2400" dirty="0" smtClean="0"/>
          </a:p>
        </p:txBody>
      </p:sp>
      <p:sp>
        <p:nvSpPr>
          <p:cNvPr id="23555" name="Rectangle 3"/>
          <p:cNvSpPr>
            <a:spLocks noGrp="1" noChangeArrowheads="1"/>
          </p:cNvSpPr>
          <p:nvPr>
            <p:ph type="body" idx="1"/>
          </p:nvPr>
        </p:nvSpPr>
        <p:spPr>
          <a:xfrm>
            <a:off x="-39688" y="685800"/>
            <a:ext cx="9183688" cy="5411788"/>
          </a:xfrm>
        </p:spPr>
        <p:txBody>
          <a:bodyPr/>
          <a:lstStyle/>
          <a:p>
            <a:pPr marL="457200" indent="-457200" eaLnBrk="1" hangingPunct="1">
              <a:buFont typeface="+mj-lt"/>
              <a:buAutoNum type="arabicPeriod"/>
              <a:defRPr/>
            </a:pPr>
            <a:r>
              <a:rPr lang="en-US" altLang="en-US" sz="2400" dirty="0" smtClean="0"/>
              <a:t>Fossil = </a:t>
            </a:r>
            <a:r>
              <a:rPr lang="en-US" altLang="en-US" sz="2400" u="sng" dirty="0" smtClean="0">
                <a:solidFill>
                  <a:srgbClr val="FFCC66"/>
                </a:solidFill>
              </a:rPr>
              <a:t>Remains or evidence </a:t>
            </a:r>
            <a:r>
              <a:rPr lang="en-US" altLang="en-US" sz="2400" dirty="0" smtClean="0"/>
              <a:t>of a once-living plant or animal</a:t>
            </a:r>
          </a:p>
          <a:p>
            <a:pPr marL="457200" indent="-457200" eaLnBrk="1" hangingPunct="1">
              <a:buFont typeface="+mj-lt"/>
              <a:buAutoNum type="arabicPeriod"/>
              <a:defRPr/>
            </a:pPr>
            <a:endParaRPr lang="en-US" altLang="en-US" sz="2400" dirty="0" smtClean="0"/>
          </a:p>
          <a:p>
            <a:pPr marL="457200" indent="-457200" eaLnBrk="1" hangingPunct="1">
              <a:buFont typeface="+mj-lt"/>
              <a:buAutoNum type="arabicPeriod"/>
              <a:defRPr/>
            </a:pPr>
            <a:r>
              <a:rPr lang="en-US" altLang="en-US" sz="2400" dirty="0" smtClean="0"/>
              <a:t>Fossils help scientists approximate:</a:t>
            </a:r>
          </a:p>
          <a:p>
            <a:pPr marL="914400" lvl="1" indent="-457200" eaLnBrk="1" hangingPunct="1">
              <a:buFont typeface="+mj-lt"/>
              <a:buAutoNum type="alphaUcPeriod"/>
              <a:defRPr/>
            </a:pPr>
            <a:r>
              <a:rPr lang="en-US" altLang="en-US" sz="2400" dirty="0" smtClean="0"/>
              <a:t>When life began</a:t>
            </a:r>
          </a:p>
          <a:p>
            <a:pPr marL="914400" lvl="1" indent="-457200" eaLnBrk="1" hangingPunct="1">
              <a:buFont typeface="+mj-lt"/>
              <a:buAutoNum type="alphaUcPeriod"/>
              <a:defRPr/>
            </a:pPr>
            <a:r>
              <a:rPr lang="en-US" altLang="en-US" sz="2400" dirty="0" smtClean="0"/>
              <a:t>Types of animals and plants </a:t>
            </a:r>
          </a:p>
          <a:p>
            <a:pPr marL="914400" lvl="1" indent="-457200" eaLnBrk="1" hangingPunct="1">
              <a:buFont typeface="+mj-lt"/>
              <a:buAutoNum type="alphaUcPeriod"/>
              <a:defRPr/>
            </a:pPr>
            <a:r>
              <a:rPr lang="en-US" altLang="en-US" sz="2400" dirty="0" smtClean="0"/>
              <a:t>Extinction of species</a:t>
            </a:r>
          </a:p>
          <a:p>
            <a:pPr marL="914400" lvl="1" indent="-457200" eaLnBrk="1" hangingPunct="1">
              <a:buFont typeface="+mj-lt"/>
              <a:buAutoNum type="alphaUcPeriod"/>
              <a:defRPr/>
            </a:pPr>
            <a:endParaRPr lang="en-US" altLang="en-US" sz="2400" dirty="0" smtClean="0"/>
          </a:p>
          <a:p>
            <a:pPr marL="514350" indent="-457200" eaLnBrk="1" hangingPunct="1">
              <a:buFont typeface="+mj-lt"/>
              <a:buAutoNum type="arabicPeriod"/>
              <a:defRPr/>
            </a:pPr>
            <a:r>
              <a:rPr lang="en-US" altLang="en-US" sz="2400" dirty="0" smtClean="0"/>
              <a:t>Most </a:t>
            </a:r>
            <a:r>
              <a:rPr lang="en-US" altLang="en-US" sz="2400" dirty="0"/>
              <a:t>organisms </a:t>
            </a:r>
            <a:r>
              <a:rPr lang="en-US" altLang="en-US" sz="2400" u="sng" dirty="0">
                <a:solidFill>
                  <a:srgbClr val="FFCC66"/>
                </a:solidFill>
              </a:rPr>
              <a:t>decay</a:t>
            </a:r>
            <a:r>
              <a:rPr lang="en-US" altLang="en-US" sz="2400" dirty="0"/>
              <a:t> and don’t become fossils</a:t>
            </a:r>
          </a:p>
          <a:p>
            <a:pPr eaLnBrk="1" hangingPunct="1">
              <a:defRPr/>
            </a:pPr>
            <a:endParaRPr lang="en-US" altLang="en-US" sz="2400" dirty="0" smtClean="0"/>
          </a:p>
        </p:txBody>
      </p:sp>
      <p:pic>
        <p:nvPicPr>
          <p:cNvPr id="53252" name="Picture 10" descr="fossils_raptur_101_front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75" y="1447800"/>
            <a:ext cx="1952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descr="250px-Knightia"/>
          <p:cNvPicPr>
            <a:picLocks noChangeAspect="1" noChangeArrowheads="1"/>
          </p:cNvPicPr>
          <p:nvPr/>
        </p:nvPicPr>
        <p:blipFill>
          <a:blip r:embed="rId3">
            <a:extLst>
              <a:ext uri="{28A0092B-C50C-407E-A947-70E740481C1C}">
                <a14:useLocalDpi xmlns:a14="http://schemas.microsoft.com/office/drawing/2010/main" val="0"/>
              </a:ext>
            </a:extLst>
          </a:blip>
          <a:srcRect t="22366" b="18839"/>
          <a:stretch>
            <a:fillRect/>
          </a:stretch>
        </p:blipFill>
        <p:spPr bwMode="auto">
          <a:xfrm>
            <a:off x="4430713" y="4887913"/>
            <a:ext cx="37242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descr="saurier2"/>
          <p:cNvPicPr>
            <a:picLocks noChangeAspect="1" noChangeArrowheads="1"/>
          </p:cNvPicPr>
          <p:nvPr/>
        </p:nvPicPr>
        <p:blipFill>
          <a:blip r:embed="rId4">
            <a:extLst>
              <a:ext uri="{28A0092B-C50C-407E-A947-70E740481C1C}">
                <a14:useLocalDpi xmlns:a14="http://schemas.microsoft.com/office/drawing/2010/main" val="0"/>
              </a:ext>
            </a:extLst>
          </a:blip>
          <a:srcRect l="6976" t="23579" r="11629" b="12421"/>
          <a:stretch>
            <a:fillRect/>
          </a:stretch>
        </p:blipFill>
        <p:spPr bwMode="auto">
          <a:xfrm>
            <a:off x="234950" y="4705350"/>
            <a:ext cx="3276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defRPr/>
            </a:pPr>
            <a:fld id="{A173CBBC-EE60-4FD2-A4DF-4122D2A76F3A}" type="slidenum">
              <a:rPr lang="en-US" altLang="en-US" sz="1400" smtClean="0">
                <a:solidFill>
                  <a:srgbClr val="FFFFFF"/>
                </a:solidFill>
                <a:latin typeface="Arial" pitchFamily="34" charset="0"/>
              </a:rPr>
              <a:pPr>
                <a:defRPr/>
              </a:pPr>
              <a:t>40</a:t>
            </a:fld>
            <a:endParaRPr lang="en-US" altLang="en-US" sz="1400" smtClean="0">
              <a:solidFill>
                <a:srgbClr val="FFFFFF"/>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5">
                                            <p:txEl>
                                              <p:pRg st="5" end="5"/>
                                            </p:txEl>
                                          </p:spTgt>
                                        </p:tgtEl>
                                        <p:attrNameLst>
                                          <p:attrName>style.visibility</p:attrName>
                                        </p:attrNameLst>
                                      </p:cBhvr>
                                      <p:to>
                                        <p:strVal val="visible"/>
                                      </p:to>
                                    </p:set>
                                    <p:anim calcmode="lin" valueType="num">
                                      <p:cBhvr additive="base">
                                        <p:cTn id="31"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 calcmode="lin" valueType="num">
                                      <p:cBhvr additive="base">
                                        <p:cTn id="37"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0"/>
            <a:ext cx="9525000" cy="838200"/>
          </a:xfrm>
        </p:spPr>
        <p:txBody>
          <a:bodyPr/>
          <a:lstStyle/>
          <a:p>
            <a:pPr eaLnBrk="1" hangingPunct="1">
              <a:defRPr/>
            </a:pPr>
            <a:r>
              <a:rPr lang="en-US" altLang="en-US" sz="3200" u="sng" dirty="0" smtClean="0"/>
              <a:t>Remains of Organisms in Rock Record </a:t>
            </a:r>
            <a:r>
              <a:rPr lang="en-US" altLang="en-US" sz="2000" dirty="0" smtClean="0">
                <a:solidFill>
                  <a:srgbClr val="E5FFFF"/>
                </a:solidFill>
              </a:rPr>
              <a:t>Section 21.4</a:t>
            </a:r>
            <a:r>
              <a:rPr lang="en-US" altLang="en-US" sz="3600" u="sng" dirty="0" smtClean="0"/>
              <a:t/>
            </a:r>
            <a:br>
              <a:rPr lang="en-US" altLang="en-US" sz="3600" u="sng" dirty="0" smtClean="0"/>
            </a:br>
            <a:endParaRPr lang="en-US" altLang="en-US" sz="2400" dirty="0" smtClean="0"/>
          </a:p>
        </p:txBody>
      </p:sp>
      <p:sp>
        <p:nvSpPr>
          <p:cNvPr id="23555" name="Rectangle 3"/>
          <p:cNvSpPr>
            <a:spLocks noGrp="1" noChangeArrowheads="1"/>
          </p:cNvSpPr>
          <p:nvPr>
            <p:ph type="body" idx="1"/>
          </p:nvPr>
        </p:nvSpPr>
        <p:spPr>
          <a:xfrm>
            <a:off x="-71438" y="595313"/>
            <a:ext cx="9183688" cy="5411787"/>
          </a:xfrm>
        </p:spPr>
        <p:txBody>
          <a:bodyPr/>
          <a:lstStyle/>
          <a:p>
            <a:pPr marL="457200" indent="-457200" eaLnBrk="1" hangingPunct="1">
              <a:lnSpc>
                <a:spcPct val="90000"/>
              </a:lnSpc>
              <a:buFont typeface="+mj-lt"/>
              <a:buAutoNum type="arabicPeriod" startAt="4"/>
              <a:defRPr/>
            </a:pPr>
            <a:r>
              <a:rPr lang="en-US" altLang="en-US" sz="2800" dirty="0" smtClean="0"/>
              <a:t>Fossils are more likely to form if:</a:t>
            </a:r>
          </a:p>
          <a:p>
            <a:pPr marL="914400" lvl="1" indent="-457200" eaLnBrk="1" hangingPunct="1">
              <a:lnSpc>
                <a:spcPct val="90000"/>
              </a:lnSpc>
              <a:buFont typeface="+mj-lt"/>
              <a:buAutoNum type="alphaUcPeriod"/>
              <a:defRPr/>
            </a:pPr>
            <a:r>
              <a:rPr lang="en-US" altLang="en-US" dirty="0" smtClean="0"/>
              <a:t>Quick </a:t>
            </a:r>
            <a:r>
              <a:rPr lang="en-US" altLang="en-US" u="sng" dirty="0" smtClean="0">
                <a:solidFill>
                  <a:srgbClr val="FFC000"/>
                </a:solidFill>
              </a:rPr>
              <a:t>burial </a:t>
            </a:r>
            <a:r>
              <a:rPr lang="en-US" altLang="en-US" dirty="0" smtClean="0"/>
              <a:t>occurs. </a:t>
            </a:r>
          </a:p>
          <a:p>
            <a:pPr marL="1314450" lvl="2" indent="-457200" eaLnBrk="1" hangingPunct="1">
              <a:lnSpc>
                <a:spcPct val="90000"/>
              </a:lnSpc>
              <a:defRPr/>
            </a:pPr>
            <a:r>
              <a:rPr lang="en-US" altLang="en-US" dirty="0" smtClean="0"/>
              <a:t>Protects the fossil from being eaten by predators </a:t>
            </a:r>
          </a:p>
          <a:p>
            <a:pPr marL="1314450" lvl="2" indent="-457200" eaLnBrk="1" hangingPunct="1">
              <a:lnSpc>
                <a:spcPct val="90000"/>
              </a:lnSpc>
              <a:defRPr/>
            </a:pPr>
            <a:r>
              <a:rPr lang="en-US" altLang="en-US" dirty="0" smtClean="0"/>
              <a:t>Prevents it from being </a:t>
            </a:r>
            <a:r>
              <a:rPr lang="en-US" altLang="en-US" u="sng" dirty="0" smtClean="0">
                <a:solidFill>
                  <a:srgbClr val="FFC000"/>
                </a:solidFill>
              </a:rPr>
              <a:t>weathered</a:t>
            </a:r>
            <a:r>
              <a:rPr lang="en-US" altLang="en-US" dirty="0" smtClean="0"/>
              <a:t>. </a:t>
            </a:r>
          </a:p>
          <a:p>
            <a:pPr marL="971550" lvl="1" indent="-514350" eaLnBrk="1" hangingPunct="1">
              <a:lnSpc>
                <a:spcPct val="90000"/>
              </a:lnSpc>
              <a:buFont typeface="+mj-lt"/>
              <a:buAutoNum type="alphaUcPeriod"/>
              <a:defRPr/>
            </a:pPr>
            <a:r>
              <a:rPr lang="en-US" altLang="en-US" dirty="0" smtClean="0"/>
              <a:t>Organism has </a:t>
            </a:r>
            <a:r>
              <a:rPr lang="en-US" altLang="en-US" u="sng" dirty="0" smtClean="0">
                <a:solidFill>
                  <a:srgbClr val="FFC000"/>
                </a:solidFill>
              </a:rPr>
              <a:t>hard </a:t>
            </a:r>
            <a:r>
              <a:rPr lang="en-US" altLang="en-US" dirty="0" smtClean="0"/>
              <a:t>body parts (bones, teeth, shells)</a:t>
            </a:r>
          </a:p>
          <a:p>
            <a:pPr eaLnBrk="1" hangingPunct="1">
              <a:defRPr/>
            </a:pPr>
            <a:endParaRPr lang="en-US" altLang="en-US" sz="2800" dirty="0" smtClean="0"/>
          </a:p>
        </p:txBody>
      </p:sp>
      <p:pic>
        <p:nvPicPr>
          <p:cNvPr id="54276" name="Picture 10" descr="fossils_raptur_101_front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71053"/>
            <a:ext cx="19526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250px-Knightia"/>
          <p:cNvPicPr>
            <a:picLocks noChangeAspect="1" noChangeArrowheads="1"/>
          </p:cNvPicPr>
          <p:nvPr/>
        </p:nvPicPr>
        <p:blipFill>
          <a:blip r:embed="rId3">
            <a:extLst>
              <a:ext uri="{28A0092B-C50C-407E-A947-70E740481C1C}">
                <a14:useLocalDpi xmlns:a14="http://schemas.microsoft.com/office/drawing/2010/main" val="0"/>
              </a:ext>
            </a:extLst>
          </a:blip>
          <a:srcRect l="17638" t="23299" r="10751" b="29959"/>
          <a:stretch>
            <a:fillRect/>
          </a:stretch>
        </p:blipFill>
        <p:spPr bwMode="auto">
          <a:xfrm>
            <a:off x="3168650" y="5210175"/>
            <a:ext cx="2667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saurier2"/>
          <p:cNvPicPr>
            <a:picLocks noChangeAspect="1" noChangeArrowheads="1"/>
          </p:cNvPicPr>
          <p:nvPr/>
        </p:nvPicPr>
        <p:blipFill>
          <a:blip r:embed="rId4" cstate="print">
            <a:extLst>
              <a:ext uri="{28A0092B-C50C-407E-A947-70E740481C1C}">
                <a14:useLocalDpi xmlns:a14="http://schemas.microsoft.com/office/drawing/2010/main" val="0"/>
              </a:ext>
            </a:extLst>
          </a:blip>
          <a:srcRect l="6976" t="23579" r="11629" b="12421"/>
          <a:stretch>
            <a:fillRect/>
          </a:stretch>
        </p:blipFill>
        <p:spPr bwMode="auto">
          <a:xfrm>
            <a:off x="19143" y="5219140"/>
            <a:ext cx="26955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defRPr/>
            </a:pPr>
            <a:fld id="{A3948145-EA72-4042-A44A-5AC79E473D01}" type="slidenum">
              <a:rPr lang="en-US" altLang="en-US" sz="1400" smtClean="0">
                <a:solidFill>
                  <a:srgbClr val="FFFFFF"/>
                </a:solidFill>
                <a:latin typeface="Arial" pitchFamily="34" charset="0"/>
              </a:rPr>
              <a:pPr>
                <a:defRPr/>
              </a:pPr>
              <a:t>41</a:t>
            </a:fld>
            <a:endParaRPr lang="en-US" altLang="en-US" sz="1400" smtClean="0">
              <a:solidFill>
                <a:srgbClr val="FFFFFF"/>
              </a:solidFill>
              <a:latin typeface="Arial" pitchFamily="34" charset="0"/>
            </a:endParaRPr>
          </a:p>
        </p:txBody>
      </p:sp>
      <p:pic>
        <p:nvPicPr>
          <p:cNvPr id="54281" name="Picture 4"/>
          <p:cNvPicPr>
            <a:picLocks noChangeAspect="1"/>
          </p:cNvPicPr>
          <p:nvPr/>
        </p:nvPicPr>
        <p:blipFill>
          <a:blip r:embed="rId5">
            <a:extLst>
              <a:ext uri="{28A0092B-C50C-407E-A947-70E740481C1C}">
                <a14:useLocalDpi xmlns:a14="http://schemas.microsoft.com/office/drawing/2010/main" val="0"/>
              </a:ext>
            </a:extLst>
          </a:blip>
          <a:srcRect l="29938" t="61691" r="33699" b="3235"/>
          <a:stretch>
            <a:fillRect/>
          </a:stretch>
        </p:blipFill>
        <p:spPr bwMode="auto">
          <a:xfrm>
            <a:off x="5105400" y="2762250"/>
            <a:ext cx="38862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8991600" cy="609600"/>
          </a:xfrm>
        </p:spPr>
        <p:txBody>
          <a:bodyPr/>
          <a:lstStyle/>
          <a:p>
            <a:pPr eaLnBrk="1" hangingPunct="1">
              <a:defRPr/>
            </a:pPr>
            <a:r>
              <a:rPr lang="en-US" sz="3200" b="1" u="sng" dirty="0" smtClean="0"/>
              <a:t>Index Fossils</a:t>
            </a:r>
            <a:endParaRPr lang="en-US" altLang="en-US" sz="3200" b="1" u="sng" dirty="0" smtClean="0"/>
          </a:p>
        </p:txBody>
      </p:sp>
      <p:sp>
        <p:nvSpPr>
          <p:cNvPr id="8195" name="Rectangle 3"/>
          <p:cNvSpPr>
            <a:spLocks noGrp="1" noChangeArrowheads="1"/>
          </p:cNvSpPr>
          <p:nvPr>
            <p:ph type="body" idx="1"/>
          </p:nvPr>
        </p:nvSpPr>
        <p:spPr>
          <a:xfrm>
            <a:off x="4763" y="609600"/>
            <a:ext cx="9372600" cy="3581400"/>
          </a:xfrm>
        </p:spPr>
        <p:txBody>
          <a:bodyPr/>
          <a:lstStyle/>
          <a:p>
            <a:pPr marL="609600" indent="-609600" eaLnBrk="1" hangingPunct="1">
              <a:buFont typeface="+mj-lt"/>
              <a:buAutoNum type="arabicPeriod"/>
              <a:defRPr/>
            </a:pPr>
            <a:r>
              <a:rPr lang="en-US" altLang="en-US" sz="2800" dirty="0" smtClean="0"/>
              <a:t>Index Fossils = Fossils used to </a:t>
            </a:r>
            <a:r>
              <a:rPr lang="en-US" altLang="en-US" sz="2800" b="1" u="sng" dirty="0" smtClean="0">
                <a:solidFill>
                  <a:srgbClr val="FFCC66"/>
                </a:solidFill>
              </a:rPr>
              <a:t>match</a:t>
            </a:r>
            <a:r>
              <a:rPr lang="en-US" altLang="en-US" sz="2800" dirty="0" smtClean="0"/>
              <a:t> rock layers or to </a:t>
            </a:r>
            <a:r>
              <a:rPr lang="en-US" altLang="en-US" sz="2800" u="sng" dirty="0" smtClean="0">
                <a:solidFill>
                  <a:srgbClr val="FFCC66"/>
                </a:solidFill>
              </a:rPr>
              <a:t>determine the age </a:t>
            </a:r>
            <a:r>
              <a:rPr lang="en-US" altLang="en-US" sz="2800" dirty="0" smtClean="0"/>
              <a:t>of a rock layer.</a:t>
            </a:r>
          </a:p>
          <a:p>
            <a:pPr marL="609600" indent="-609600" eaLnBrk="1" hangingPunct="1">
              <a:buFont typeface="+mj-lt"/>
              <a:buAutoNum type="arabicPeriod"/>
              <a:defRPr/>
            </a:pPr>
            <a:r>
              <a:rPr lang="en-US" altLang="en-US" sz="2800" dirty="0" smtClean="0"/>
              <a:t>Characteristics needed to be an Index Fossil:</a:t>
            </a:r>
          </a:p>
          <a:p>
            <a:pPr marL="1009650" lvl="1" indent="-609600" eaLnBrk="1" hangingPunct="1">
              <a:defRPr/>
            </a:pPr>
            <a:r>
              <a:rPr lang="en-US" altLang="en-US" dirty="0" smtClean="0"/>
              <a:t>Easily </a:t>
            </a:r>
            <a:r>
              <a:rPr lang="en-US" altLang="en-US" u="sng" dirty="0" smtClean="0">
                <a:solidFill>
                  <a:srgbClr val="FFCC66"/>
                </a:solidFill>
              </a:rPr>
              <a:t>recognized</a:t>
            </a:r>
          </a:p>
          <a:p>
            <a:pPr marL="1009650" lvl="1" indent="-609600" eaLnBrk="1" hangingPunct="1">
              <a:defRPr/>
            </a:pPr>
            <a:r>
              <a:rPr lang="en-US" altLang="en-US" u="sng" dirty="0" smtClean="0">
                <a:solidFill>
                  <a:srgbClr val="FFCC66"/>
                </a:solidFill>
              </a:rPr>
              <a:t>Widespread </a:t>
            </a:r>
          </a:p>
          <a:p>
            <a:pPr marL="1009650" lvl="1" indent="-609600" eaLnBrk="1" hangingPunct="1">
              <a:defRPr/>
            </a:pPr>
            <a:r>
              <a:rPr lang="en-US" altLang="en-US" dirty="0" smtClean="0"/>
              <a:t>Lived during a </a:t>
            </a:r>
            <a:r>
              <a:rPr lang="en-US" altLang="en-US" u="sng" dirty="0" smtClean="0">
                <a:solidFill>
                  <a:srgbClr val="FFCC66"/>
                </a:solidFill>
              </a:rPr>
              <a:t>short</a:t>
            </a:r>
            <a:r>
              <a:rPr lang="en-US" altLang="en-US" dirty="0" smtClean="0"/>
              <a:t> time </a:t>
            </a:r>
          </a:p>
          <a:p>
            <a:pPr marL="609600" indent="-609600" eaLnBrk="1" hangingPunct="1">
              <a:buFont typeface="+mj-lt"/>
              <a:buAutoNum type="arabicPeriod"/>
              <a:defRPr/>
            </a:pPr>
            <a:r>
              <a:rPr lang="en-US" altLang="en-US" sz="3200" dirty="0" smtClean="0"/>
              <a:t>Examples: Trilobites, dinosaurs</a:t>
            </a:r>
          </a:p>
        </p:txBody>
      </p:sp>
      <p:pic>
        <p:nvPicPr>
          <p:cNvPr id="55300" name="Picture 5" descr="200px-Asaphiscuswheelerii"/>
          <p:cNvPicPr>
            <a:picLocks noChangeAspect="1" noChangeArrowheads="1"/>
          </p:cNvPicPr>
          <p:nvPr/>
        </p:nvPicPr>
        <p:blipFill>
          <a:blip r:embed="rId2">
            <a:extLst>
              <a:ext uri="{28A0092B-C50C-407E-A947-70E740481C1C}">
                <a14:useLocalDpi xmlns:a14="http://schemas.microsoft.com/office/drawing/2010/main" val="0"/>
              </a:ext>
            </a:extLst>
          </a:blip>
          <a:srcRect l="12500" t="6876" r="15625" b="6880"/>
          <a:stretch>
            <a:fillRect/>
          </a:stretch>
        </p:blipFill>
        <p:spPr bwMode="auto">
          <a:xfrm>
            <a:off x="0" y="4532313"/>
            <a:ext cx="175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DSC06664_medium"/>
          <p:cNvPicPr>
            <a:picLocks noChangeAspect="1" noChangeArrowheads="1"/>
          </p:cNvPicPr>
          <p:nvPr/>
        </p:nvPicPr>
        <p:blipFill>
          <a:blip r:embed="rId3">
            <a:extLst>
              <a:ext uri="{28A0092B-C50C-407E-A947-70E740481C1C}">
                <a14:useLocalDpi xmlns:a14="http://schemas.microsoft.com/office/drawing/2010/main" val="0"/>
              </a:ext>
            </a:extLst>
          </a:blip>
          <a:srcRect t="10303" r="12727" b="12122"/>
          <a:stretch>
            <a:fillRect/>
          </a:stretch>
        </p:blipFill>
        <p:spPr bwMode="auto">
          <a:xfrm>
            <a:off x="6096000" y="4502150"/>
            <a:ext cx="27670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defRPr/>
            </a:pPr>
            <a:fld id="{39712E07-3C79-46C6-B523-1F41F36D6B3C}" type="slidenum">
              <a:rPr lang="en-US" altLang="en-US" sz="1400" smtClean="0">
                <a:solidFill>
                  <a:srgbClr val="FFFFFF"/>
                </a:solidFill>
                <a:latin typeface="Arial" pitchFamily="34" charset="0"/>
              </a:rPr>
              <a:pPr>
                <a:defRPr/>
              </a:pPr>
              <a:t>42</a:t>
            </a:fld>
            <a:endParaRPr lang="en-US" altLang="en-US" sz="1400" smtClean="0">
              <a:solidFill>
                <a:srgbClr val="FFFFFF"/>
              </a:solidFill>
              <a:latin typeface="Arial" pitchFamily="34" charset="0"/>
            </a:endParaRPr>
          </a:p>
        </p:txBody>
      </p:sp>
      <p:pic>
        <p:nvPicPr>
          <p:cNvPr id="55304" name="Picture 4"/>
          <p:cNvPicPr>
            <a:picLocks noChangeAspect="1"/>
          </p:cNvPicPr>
          <p:nvPr/>
        </p:nvPicPr>
        <p:blipFill>
          <a:blip r:embed="rId4">
            <a:extLst>
              <a:ext uri="{28A0092B-C50C-407E-A947-70E740481C1C}">
                <a14:useLocalDpi xmlns:a14="http://schemas.microsoft.com/office/drawing/2010/main" val="0"/>
              </a:ext>
            </a:extLst>
          </a:blip>
          <a:srcRect l="2786" t="3284" r="7704" b="3284"/>
          <a:stretch>
            <a:fillRect/>
          </a:stretch>
        </p:blipFill>
        <p:spPr bwMode="auto">
          <a:xfrm>
            <a:off x="2317750" y="4630738"/>
            <a:ext cx="29718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8229600" cy="990600"/>
          </a:xfrm>
        </p:spPr>
        <p:txBody>
          <a:bodyPr/>
          <a:lstStyle/>
          <a:p>
            <a:pPr eaLnBrk="1" hangingPunct="1">
              <a:defRPr/>
            </a:pPr>
            <a:r>
              <a:rPr lang="en-US" altLang="en-US" b="1" u="sng" dirty="0" smtClean="0"/>
              <a:t>Trace Fossils</a:t>
            </a:r>
          </a:p>
        </p:txBody>
      </p:sp>
      <p:sp>
        <p:nvSpPr>
          <p:cNvPr id="13315" name="Rectangle 3"/>
          <p:cNvSpPr>
            <a:spLocks noGrp="1" noChangeArrowheads="1"/>
          </p:cNvSpPr>
          <p:nvPr>
            <p:ph type="body" idx="1"/>
          </p:nvPr>
        </p:nvSpPr>
        <p:spPr>
          <a:xfrm>
            <a:off x="19050" y="609600"/>
            <a:ext cx="9124950" cy="3700463"/>
          </a:xfrm>
        </p:spPr>
        <p:txBody>
          <a:bodyPr/>
          <a:lstStyle/>
          <a:p>
            <a:pPr marL="514350" indent="-514350" eaLnBrk="1" hangingPunct="1">
              <a:buFont typeface="+mj-lt"/>
              <a:buAutoNum type="arabicPeriod"/>
              <a:defRPr/>
            </a:pPr>
            <a:r>
              <a:rPr lang="en-US" altLang="en-US" sz="2800" dirty="0" smtClean="0"/>
              <a:t>Trace Fossils = INDIRECT evidence of the </a:t>
            </a:r>
            <a:r>
              <a:rPr lang="en-US" altLang="en-US" sz="2800" u="sng" dirty="0" smtClean="0">
                <a:solidFill>
                  <a:srgbClr val="FFCC66"/>
                </a:solidFill>
              </a:rPr>
              <a:t>activity</a:t>
            </a:r>
            <a:r>
              <a:rPr lang="en-US" altLang="en-US" sz="2800" dirty="0" smtClean="0"/>
              <a:t> of life. </a:t>
            </a:r>
          </a:p>
          <a:p>
            <a:pPr marL="514350" indent="-514350" eaLnBrk="1" hangingPunct="1">
              <a:buFont typeface="+mj-lt"/>
              <a:buAutoNum type="arabicPeriod"/>
              <a:defRPr/>
            </a:pPr>
            <a:r>
              <a:rPr lang="en-US" altLang="en-US" sz="2800" dirty="0" smtClean="0"/>
              <a:t>Examples include:</a:t>
            </a:r>
          </a:p>
          <a:p>
            <a:pPr lvl="1" eaLnBrk="1" hangingPunct="1">
              <a:defRPr/>
            </a:pPr>
            <a:r>
              <a:rPr lang="en-US" altLang="en-US" dirty="0" smtClean="0"/>
              <a:t>Fossilized </a:t>
            </a:r>
            <a:r>
              <a:rPr lang="en-US" altLang="en-US" u="sng" dirty="0" smtClean="0">
                <a:solidFill>
                  <a:srgbClr val="FFCC66"/>
                </a:solidFill>
              </a:rPr>
              <a:t>tracks</a:t>
            </a:r>
          </a:p>
          <a:p>
            <a:pPr lvl="1" eaLnBrk="1" hangingPunct="1">
              <a:defRPr/>
            </a:pPr>
            <a:r>
              <a:rPr lang="en-US" altLang="en-US" u="sng" dirty="0" smtClean="0">
                <a:solidFill>
                  <a:srgbClr val="FFCC66"/>
                </a:solidFill>
              </a:rPr>
              <a:t>Trails and burrows </a:t>
            </a:r>
          </a:p>
          <a:p>
            <a:pPr lvl="1" eaLnBrk="1" hangingPunct="1">
              <a:defRPr/>
            </a:pPr>
            <a:r>
              <a:rPr lang="en-US" altLang="en-US" dirty="0" smtClean="0"/>
              <a:t>Fossilized </a:t>
            </a:r>
            <a:r>
              <a:rPr lang="en-US" altLang="en-US" u="sng" dirty="0" smtClean="0">
                <a:solidFill>
                  <a:srgbClr val="FFCC66"/>
                </a:solidFill>
              </a:rPr>
              <a:t>dung</a:t>
            </a:r>
            <a:r>
              <a:rPr lang="en-US" altLang="en-US" dirty="0" smtClean="0"/>
              <a:t> (coprolites) – can help scientists learn about eating habits of ancient animals</a:t>
            </a:r>
          </a:p>
        </p:txBody>
      </p:sp>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defRPr/>
            </a:pPr>
            <a:fld id="{544046FA-8AA0-4201-B6C1-1429471AEC20}" type="slidenum">
              <a:rPr lang="en-US" altLang="en-US" sz="1400" smtClean="0">
                <a:solidFill>
                  <a:srgbClr val="FFFFFF"/>
                </a:solidFill>
                <a:latin typeface="Arial" pitchFamily="34" charset="0"/>
              </a:rPr>
              <a:pPr>
                <a:defRPr/>
              </a:pPr>
              <a:t>43</a:t>
            </a:fld>
            <a:endParaRPr lang="en-US" altLang="en-US" sz="1400" smtClean="0">
              <a:solidFill>
                <a:srgbClr val="FFFFFF"/>
              </a:solidFill>
              <a:latin typeface="Arial" pitchFamily="34" charset="0"/>
            </a:endParaRPr>
          </a:p>
        </p:txBody>
      </p:sp>
      <p:pic>
        <p:nvPicPr>
          <p:cNvPr id="563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4529138"/>
            <a:ext cx="3132138"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4559300"/>
            <a:ext cx="23685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4217988"/>
            <a:ext cx="32670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2400"/>
            <a:ext cx="8229600" cy="762000"/>
          </a:xfrm>
        </p:spPr>
        <p:txBody>
          <a:bodyPr/>
          <a:lstStyle/>
          <a:p>
            <a:pPr>
              <a:defRPr/>
            </a:pPr>
            <a:r>
              <a:rPr lang="en-US" dirty="0" smtClean="0"/>
              <a:t>Who’s On First Layers</a:t>
            </a:r>
            <a:endParaRPr lang="en-US" dirty="0"/>
          </a:p>
        </p:txBody>
      </p:sp>
      <p:sp>
        <p:nvSpPr>
          <p:cNvPr id="5" name="Footer Placeholder 4"/>
          <p:cNvSpPr>
            <a:spLocks noGrp="1"/>
          </p:cNvSpPr>
          <p:nvPr>
            <p:ph type="ftr" sz="quarter" idx="11"/>
          </p:nvPr>
        </p:nvSpPr>
        <p:spPr/>
        <p:txBody>
          <a:bodyPr/>
          <a:lstStyle/>
          <a:p>
            <a:pPr>
              <a:defRPr/>
            </a:pPr>
            <a:r>
              <a:rPr lang="en-US" altLang="en-US"/>
              <a:t>Geologic Time &amp; Fossils</a:t>
            </a:r>
          </a:p>
        </p:txBody>
      </p:sp>
      <p:sp>
        <p:nvSpPr>
          <p:cNvPr id="6" name="Slide Number Placeholder 5"/>
          <p:cNvSpPr>
            <a:spLocks noGrp="1"/>
          </p:cNvSpPr>
          <p:nvPr>
            <p:ph type="sldNum" sz="quarter" idx="12"/>
          </p:nvPr>
        </p:nvSpPr>
        <p:spPr/>
        <p:txBody>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defRPr/>
            </a:pPr>
            <a:fld id="{51424ED8-1AFC-46B5-9DC5-AC0DE91523FF}" type="slidenum">
              <a:rPr lang="en-US" altLang="en-US" sz="1400" smtClean="0">
                <a:solidFill>
                  <a:srgbClr val="FFFFFF"/>
                </a:solidFill>
                <a:latin typeface="Arial" pitchFamily="34" charset="0"/>
              </a:rPr>
              <a:pPr>
                <a:defRPr/>
              </a:pPr>
              <a:t>44</a:t>
            </a:fld>
            <a:endParaRPr lang="en-US" altLang="en-US" sz="1400" smtClean="0">
              <a:solidFill>
                <a:srgbClr val="FFFFFF"/>
              </a:solidFill>
              <a:latin typeface="Arial" pitchFamily="34" charset="0"/>
            </a:endParaRPr>
          </a:p>
        </p:txBody>
      </p:sp>
      <p:pic>
        <p:nvPicPr>
          <p:cNvPr id="9216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2700"/>
            <a:ext cx="841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7"/>
          <p:cNvPicPr>
            <a:picLocks noChangeAspect="1"/>
          </p:cNvPicPr>
          <p:nvPr/>
        </p:nvPicPr>
        <p:blipFill>
          <a:blip r:embed="rId3">
            <a:extLst>
              <a:ext uri="{28A0092B-C50C-407E-A947-70E740481C1C}">
                <a14:useLocalDpi xmlns:a14="http://schemas.microsoft.com/office/drawing/2010/main" val="0"/>
              </a:ext>
            </a:extLst>
          </a:blip>
          <a:srcRect t="47778" r="4724"/>
          <a:stretch>
            <a:fillRect/>
          </a:stretch>
        </p:blipFill>
        <p:spPr bwMode="auto">
          <a:xfrm>
            <a:off x="4324350" y="1084263"/>
            <a:ext cx="12954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8"/>
          <p:cNvPicPr>
            <a:picLocks noChangeAspect="1"/>
          </p:cNvPicPr>
          <p:nvPr/>
        </p:nvPicPr>
        <p:blipFill>
          <a:blip r:embed="rId4">
            <a:extLst>
              <a:ext uri="{28A0092B-C50C-407E-A947-70E740481C1C}">
                <a14:useLocalDpi xmlns:a14="http://schemas.microsoft.com/office/drawing/2010/main" val="0"/>
              </a:ext>
            </a:extLst>
          </a:blip>
          <a:srcRect r="6326" b="51299"/>
          <a:stretch>
            <a:fillRect/>
          </a:stretch>
        </p:blipFill>
        <p:spPr bwMode="auto">
          <a:xfrm>
            <a:off x="2628900" y="1054100"/>
            <a:ext cx="1362075"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8600" y="173038"/>
            <a:ext cx="7772400" cy="457200"/>
          </a:xfrm>
        </p:spPr>
        <p:txBody>
          <a:bodyPr/>
          <a:lstStyle/>
          <a:p>
            <a:pPr eaLnBrk="1" hangingPunct="1"/>
            <a:r>
              <a:rPr lang="en-US" altLang="en-US" smtClean="0">
                <a:solidFill>
                  <a:schemeClr val="tx1"/>
                </a:solidFill>
              </a:rPr>
              <a:t>Half-Life Problem #1</a:t>
            </a:r>
          </a:p>
        </p:txBody>
      </p:sp>
      <p:sp>
        <p:nvSpPr>
          <p:cNvPr id="70659" name="Rectangle 3"/>
          <p:cNvSpPr>
            <a:spLocks noGrp="1" noChangeArrowheads="1"/>
          </p:cNvSpPr>
          <p:nvPr>
            <p:ph type="body" sz="half" idx="1"/>
          </p:nvPr>
        </p:nvSpPr>
        <p:spPr>
          <a:xfrm>
            <a:off x="381000" y="969963"/>
            <a:ext cx="8382000" cy="1676400"/>
          </a:xfrm>
        </p:spPr>
        <p:txBody>
          <a:bodyPr/>
          <a:lstStyle/>
          <a:p>
            <a:pPr eaLnBrk="1" hangingPunct="1">
              <a:lnSpc>
                <a:spcPct val="90000"/>
              </a:lnSpc>
            </a:pPr>
            <a:r>
              <a:rPr lang="en-US" altLang="en-US" b="1" smtClean="0"/>
              <a:t>We start with 40 grams of Ra-226 </a:t>
            </a:r>
          </a:p>
          <a:p>
            <a:pPr eaLnBrk="1" hangingPunct="1">
              <a:lnSpc>
                <a:spcPct val="90000"/>
              </a:lnSpc>
            </a:pPr>
            <a:r>
              <a:rPr lang="en-US" altLang="en-US" b="1" smtClean="0"/>
              <a:t>Ra-226 has a half-life of 1620 years</a:t>
            </a:r>
          </a:p>
          <a:p>
            <a:pPr eaLnBrk="1" hangingPunct="1">
              <a:lnSpc>
                <a:spcPct val="90000"/>
              </a:lnSpc>
            </a:pPr>
            <a:r>
              <a:rPr lang="en-US" altLang="en-US" b="1" smtClean="0"/>
              <a:t>How much is left after 8100 years?  </a:t>
            </a:r>
          </a:p>
          <a:p>
            <a:pPr eaLnBrk="1" hangingPunct="1">
              <a:lnSpc>
                <a:spcPct val="90000"/>
              </a:lnSpc>
            </a:pPr>
            <a:endParaRPr lang="en-US" altLang="en-US" b="1" smtClean="0"/>
          </a:p>
        </p:txBody>
      </p:sp>
      <p:graphicFrame>
        <p:nvGraphicFramePr>
          <p:cNvPr id="70713" name="Group 57"/>
          <p:cNvGraphicFramePr>
            <a:graphicFrameLocks noGrp="1"/>
          </p:cNvGraphicFramePr>
          <p:nvPr>
            <p:ph sz="half" idx="2"/>
          </p:nvPr>
        </p:nvGraphicFramePr>
        <p:xfrm>
          <a:off x="457200" y="2600325"/>
          <a:ext cx="7620000" cy="3444873"/>
        </p:xfrm>
        <a:graphic>
          <a:graphicData uri="http://schemas.openxmlformats.org/drawingml/2006/table">
            <a:tbl>
              <a:tblPr/>
              <a:tblGrid>
                <a:gridCol w="2039938"/>
                <a:gridCol w="1770062"/>
                <a:gridCol w="1428750"/>
                <a:gridCol w="2381250"/>
              </a:tblGrid>
              <a:tr h="701169">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½ life period</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 original remaining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Time Elapsed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Arial" panose="020B0604020202020204" pitchFamily="34" charset="0"/>
                        </a:rPr>
                        <a:t>Amount left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84">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40 grams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84">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50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1620 </a:t>
                      </a:r>
                      <a:r>
                        <a:rPr kumimoji="0" lang="en-US" altLang="en-US" sz="2000" b="1" i="0" u="none" strike="noStrike" cap="none" normalizeH="0" baseline="0" dirty="0" err="1" smtClean="0">
                          <a:ln>
                            <a:noFill/>
                          </a:ln>
                          <a:solidFill>
                            <a:schemeClr val="tx1"/>
                          </a:solidFill>
                          <a:effectLst/>
                          <a:latin typeface="Arial" panose="020B0604020202020204" pitchFamily="34" charset="0"/>
                        </a:rPr>
                        <a:t>yrs</a:t>
                      </a:r>
                      <a:endParaRPr kumimoji="0" lang="en-US" altLang="en-US" sz="2000" b="1" i="0" u="none" strike="noStrike" cap="none" normalizeH="0" baseline="0" dirty="0" smtClean="0">
                        <a:ln>
                          <a:noFill/>
                        </a:ln>
                        <a:solidFill>
                          <a:schemeClr val="tx1"/>
                        </a:solidFill>
                        <a:effectLst/>
                        <a:latin typeface="Arial" panose="020B0604020202020204"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20 grams</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84">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25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3240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84">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12.5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4860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84">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6.25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6480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84">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3.125</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000" b="1" i="0" u="none" strike="noStrike" cap="none" normalizeH="0" baseline="0" smtClean="0">
                          <a:ln>
                            <a:noFill/>
                          </a:ln>
                          <a:solidFill>
                            <a:schemeClr val="tx1"/>
                          </a:solidFill>
                          <a:effectLst/>
                          <a:latin typeface="Arial" panose="020B0604020202020204" pitchFamily="34" charset="0"/>
                        </a:rPr>
                        <a:t>8100</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rPr>
                        <a: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709" name="Text Box 53"/>
          <p:cNvSpPr txBox="1">
            <a:spLocks noChangeArrowheads="1"/>
          </p:cNvSpPr>
          <p:nvPr/>
        </p:nvSpPr>
        <p:spPr bwMode="auto">
          <a:xfrm>
            <a:off x="6218238" y="4275138"/>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b="1" dirty="0">
                <a:solidFill>
                  <a:srgbClr val="FFC000"/>
                </a:solidFill>
                <a:latin typeface="AucoinLight" pitchFamily="34" charset="0"/>
                <a:cs typeface="+mn-cs"/>
              </a:rPr>
              <a:t>10 grams</a:t>
            </a:r>
          </a:p>
        </p:txBody>
      </p:sp>
      <p:sp>
        <p:nvSpPr>
          <p:cNvPr id="70710" name="Text Box 54"/>
          <p:cNvSpPr txBox="1">
            <a:spLocks noChangeArrowheads="1"/>
          </p:cNvSpPr>
          <p:nvPr/>
        </p:nvSpPr>
        <p:spPr bwMode="auto">
          <a:xfrm>
            <a:off x="6289675" y="4711700"/>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b="1" dirty="0">
                <a:solidFill>
                  <a:srgbClr val="FFC000"/>
                </a:solidFill>
                <a:latin typeface="AucoinLight" pitchFamily="34" charset="0"/>
                <a:cs typeface="+mn-cs"/>
              </a:rPr>
              <a:t>5 grams</a:t>
            </a:r>
          </a:p>
        </p:txBody>
      </p:sp>
      <p:sp>
        <p:nvSpPr>
          <p:cNvPr id="70711" name="Text Box 55"/>
          <p:cNvSpPr txBox="1">
            <a:spLocks noChangeArrowheads="1"/>
          </p:cNvSpPr>
          <p:nvPr/>
        </p:nvSpPr>
        <p:spPr bwMode="auto">
          <a:xfrm>
            <a:off x="6270625" y="5180013"/>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b="1" dirty="0">
                <a:solidFill>
                  <a:srgbClr val="FFC000"/>
                </a:solidFill>
                <a:latin typeface="AucoinLight" pitchFamily="34" charset="0"/>
                <a:cs typeface="+mn-cs"/>
              </a:rPr>
              <a:t>2.5 grams</a:t>
            </a:r>
          </a:p>
        </p:txBody>
      </p:sp>
      <p:sp>
        <p:nvSpPr>
          <p:cNvPr id="70712" name="Text Box 56"/>
          <p:cNvSpPr txBox="1">
            <a:spLocks noChangeArrowheads="1"/>
          </p:cNvSpPr>
          <p:nvPr/>
        </p:nvSpPr>
        <p:spPr bwMode="auto">
          <a:xfrm>
            <a:off x="6129338" y="5632450"/>
            <a:ext cx="1509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b="1" dirty="0">
                <a:solidFill>
                  <a:srgbClr val="FFC000"/>
                </a:solidFill>
                <a:latin typeface="AucoinLight" pitchFamily="34" charset="0"/>
                <a:cs typeface="+mn-cs"/>
              </a:rPr>
              <a:t>1.25 grams</a:t>
            </a:r>
          </a:p>
        </p:txBody>
      </p:sp>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8913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3F60F7E8-4598-49B6-9E3A-95860D511251}" type="slidenum">
              <a:rPr lang="en-US" altLang="en-US" sz="2800" smtClean="0">
                <a:solidFill>
                  <a:srgbClr val="FFFFFF"/>
                </a:solidFill>
                <a:latin typeface="Tahoma" pitchFamily="34" charset="0"/>
              </a:rPr>
              <a:pPr>
                <a:spcBef>
                  <a:spcPct val="0"/>
                </a:spcBef>
                <a:buClrTx/>
                <a:buSzTx/>
                <a:buFontTx/>
                <a:buNone/>
              </a:pPr>
              <a:t>45</a:t>
            </a:fld>
            <a:endParaRPr lang="en-US" altLang="en-US" sz="2800" smtClean="0">
              <a:solidFill>
                <a:srgbClr val="FFFF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dissolve">
                                      <p:cBhvr>
                                        <p:cTn id="7" dur="500"/>
                                        <p:tgtEl>
                                          <p:spTgt spid="7065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Effect transition="in" filter="dissolve">
                                      <p:cBhvr>
                                        <p:cTn id="11" dur="500"/>
                                        <p:tgtEl>
                                          <p:spTgt spid="7065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Effect transition="in" filter="dissolve">
                                      <p:cBhvr>
                                        <p:cTn id="15" dur="500"/>
                                        <p:tgtEl>
                                          <p:spTgt spid="70659">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70713"/>
                                        </p:tgtEl>
                                        <p:attrNameLst>
                                          <p:attrName>style.visibility</p:attrName>
                                        </p:attrNameLst>
                                      </p:cBhvr>
                                      <p:to>
                                        <p:strVal val="visible"/>
                                      </p:to>
                                    </p:set>
                                    <p:animEffect transition="in" filter="dissolve">
                                      <p:cBhvr>
                                        <p:cTn id="19" dur="500"/>
                                        <p:tgtEl>
                                          <p:spTgt spid="70713"/>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0709"/>
                                        </p:tgtEl>
                                        <p:attrNameLst>
                                          <p:attrName>style.visibility</p:attrName>
                                        </p:attrNameLst>
                                      </p:cBhvr>
                                      <p:to>
                                        <p:strVal val="visible"/>
                                      </p:to>
                                    </p:set>
                                    <p:anim calcmode="lin" valueType="num">
                                      <p:cBhvr additive="base">
                                        <p:cTn id="24" dur="500" fill="hold"/>
                                        <p:tgtEl>
                                          <p:spTgt spid="70709"/>
                                        </p:tgtEl>
                                        <p:attrNameLst>
                                          <p:attrName>ppt_x</p:attrName>
                                        </p:attrNameLst>
                                      </p:cBhvr>
                                      <p:tavLst>
                                        <p:tav tm="0">
                                          <p:val>
                                            <p:strVal val="#ppt_x"/>
                                          </p:val>
                                        </p:tav>
                                        <p:tav tm="100000">
                                          <p:val>
                                            <p:strVal val="#ppt_x"/>
                                          </p:val>
                                        </p:tav>
                                      </p:tavLst>
                                    </p:anim>
                                    <p:anim calcmode="lin" valueType="num">
                                      <p:cBhvr additive="base">
                                        <p:cTn id="25" dur="500" fill="hold"/>
                                        <p:tgtEl>
                                          <p:spTgt spid="7070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0710"/>
                                        </p:tgtEl>
                                        <p:attrNameLst>
                                          <p:attrName>style.visibility</p:attrName>
                                        </p:attrNameLst>
                                      </p:cBhvr>
                                      <p:to>
                                        <p:strVal val="visible"/>
                                      </p:to>
                                    </p:set>
                                    <p:anim calcmode="lin" valueType="num">
                                      <p:cBhvr additive="base">
                                        <p:cTn id="30" dur="500" fill="hold"/>
                                        <p:tgtEl>
                                          <p:spTgt spid="70710"/>
                                        </p:tgtEl>
                                        <p:attrNameLst>
                                          <p:attrName>ppt_x</p:attrName>
                                        </p:attrNameLst>
                                      </p:cBhvr>
                                      <p:tavLst>
                                        <p:tav tm="0">
                                          <p:val>
                                            <p:strVal val="#ppt_x"/>
                                          </p:val>
                                        </p:tav>
                                        <p:tav tm="100000">
                                          <p:val>
                                            <p:strVal val="#ppt_x"/>
                                          </p:val>
                                        </p:tav>
                                      </p:tavLst>
                                    </p:anim>
                                    <p:anim calcmode="lin" valueType="num">
                                      <p:cBhvr additive="base">
                                        <p:cTn id="31" dur="500" fill="hold"/>
                                        <p:tgtEl>
                                          <p:spTgt spid="7071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0711"/>
                                        </p:tgtEl>
                                        <p:attrNameLst>
                                          <p:attrName>style.visibility</p:attrName>
                                        </p:attrNameLst>
                                      </p:cBhvr>
                                      <p:to>
                                        <p:strVal val="visible"/>
                                      </p:to>
                                    </p:set>
                                    <p:anim calcmode="lin" valueType="num">
                                      <p:cBhvr additive="base">
                                        <p:cTn id="36" dur="500" fill="hold"/>
                                        <p:tgtEl>
                                          <p:spTgt spid="70711"/>
                                        </p:tgtEl>
                                        <p:attrNameLst>
                                          <p:attrName>ppt_x</p:attrName>
                                        </p:attrNameLst>
                                      </p:cBhvr>
                                      <p:tavLst>
                                        <p:tav tm="0">
                                          <p:val>
                                            <p:strVal val="0-#ppt_w/2"/>
                                          </p:val>
                                        </p:tav>
                                        <p:tav tm="100000">
                                          <p:val>
                                            <p:strVal val="#ppt_x"/>
                                          </p:val>
                                        </p:tav>
                                      </p:tavLst>
                                    </p:anim>
                                    <p:anim calcmode="lin" valueType="num">
                                      <p:cBhvr additive="base">
                                        <p:cTn id="37" dur="500" fill="hold"/>
                                        <p:tgtEl>
                                          <p:spTgt spid="7071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0712"/>
                                        </p:tgtEl>
                                        <p:attrNameLst>
                                          <p:attrName>style.visibility</p:attrName>
                                        </p:attrNameLst>
                                      </p:cBhvr>
                                      <p:to>
                                        <p:strVal val="visible"/>
                                      </p:to>
                                    </p:set>
                                    <p:anim calcmode="lin" valueType="num">
                                      <p:cBhvr additive="base">
                                        <p:cTn id="42" dur="500" fill="hold"/>
                                        <p:tgtEl>
                                          <p:spTgt spid="70712"/>
                                        </p:tgtEl>
                                        <p:attrNameLst>
                                          <p:attrName>ppt_x</p:attrName>
                                        </p:attrNameLst>
                                      </p:cBhvr>
                                      <p:tavLst>
                                        <p:tav tm="0">
                                          <p:val>
                                            <p:strVal val="0-#ppt_w/2"/>
                                          </p:val>
                                        </p:tav>
                                        <p:tav tm="100000">
                                          <p:val>
                                            <p:strVal val="#ppt_x"/>
                                          </p:val>
                                        </p:tav>
                                      </p:tavLst>
                                    </p:anim>
                                    <p:anim calcmode="lin" valueType="num">
                                      <p:cBhvr additive="base">
                                        <p:cTn id="43" dur="500" fill="hold"/>
                                        <p:tgtEl>
                                          <p:spTgt spid="70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advAuto="0"/>
      <p:bldP spid="70709" grpId="0" autoUpdateAnimBg="0"/>
      <p:bldP spid="70710" grpId="0" autoUpdateAnimBg="0"/>
      <p:bldP spid="70711" grpId="0" autoUpdateAnimBg="0"/>
      <p:bldP spid="7071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60350" y="228600"/>
            <a:ext cx="7054850" cy="766763"/>
          </a:xfrm>
        </p:spPr>
        <p:txBody>
          <a:bodyPr/>
          <a:lstStyle/>
          <a:p>
            <a:pPr eaLnBrk="1" hangingPunct="1"/>
            <a:r>
              <a:rPr lang="en-US" altLang="en-US" smtClean="0">
                <a:solidFill>
                  <a:schemeClr val="tx1"/>
                </a:solidFill>
              </a:rPr>
              <a:t>Half-Life Problem #2:</a:t>
            </a:r>
          </a:p>
        </p:txBody>
      </p:sp>
      <p:sp>
        <p:nvSpPr>
          <p:cNvPr id="71683" name="Rectangle 3"/>
          <p:cNvSpPr>
            <a:spLocks noGrp="1" noChangeArrowheads="1"/>
          </p:cNvSpPr>
          <p:nvPr>
            <p:ph idx="1"/>
          </p:nvPr>
        </p:nvSpPr>
        <p:spPr>
          <a:xfrm>
            <a:off x="76200" y="1016000"/>
            <a:ext cx="8745538" cy="1839913"/>
          </a:xfrm>
        </p:spPr>
        <p:txBody>
          <a:bodyPr rtlCol="0">
            <a:normAutofit lnSpcReduction="10000"/>
          </a:bodyPr>
          <a:lstStyle/>
          <a:p>
            <a:pPr marL="342906" indent="-342906" defTabSz="457207" eaLnBrk="1" fontAlgn="auto" hangingPunct="1">
              <a:spcAft>
                <a:spcPts val="0"/>
              </a:spcAft>
              <a:buClr>
                <a:schemeClr val="bg2">
                  <a:lumMod val="40000"/>
                  <a:lumOff val="60000"/>
                </a:schemeClr>
              </a:buClr>
              <a:buFont typeface="Wingdings" panose="05000000000000000000" pitchFamily="2" charset="2"/>
              <a:buChar char="§"/>
              <a:defRPr/>
            </a:pPr>
            <a:r>
              <a:rPr lang="en-US" altLang="en-US" sz="2800" b="1" dirty="0" smtClean="0"/>
              <a:t>A sample of Iodine-131 had an original mass of 16g. </a:t>
            </a:r>
          </a:p>
          <a:p>
            <a:pPr marL="342906" indent="-342906" defTabSz="457207" eaLnBrk="1" fontAlgn="auto" hangingPunct="1">
              <a:spcAft>
                <a:spcPts val="0"/>
              </a:spcAft>
              <a:buClr>
                <a:schemeClr val="bg2">
                  <a:lumMod val="40000"/>
                  <a:lumOff val="60000"/>
                </a:schemeClr>
              </a:buClr>
              <a:buFont typeface="Wingdings" panose="05000000000000000000" pitchFamily="2" charset="2"/>
              <a:buChar char="§"/>
              <a:defRPr/>
            </a:pPr>
            <a:r>
              <a:rPr lang="en-US" altLang="en-US" sz="2800" b="1" dirty="0" smtClean="0"/>
              <a:t>How much will remain in 24 days if the half life is 8 days?</a:t>
            </a:r>
            <a:endParaRPr lang="en-US" altLang="en-US" sz="2800" dirty="0" smtClean="0"/>
          </a:p>
          <a:p>
            <a:pPr marL="609600" indent="-609600" defTabSz="457207" eaLnBrk="1" fontAlgn="auto" hangingPunct="1">
              <a:spcAft>
                <a:spcPts val="0"/>
              </a:spcAft>
              <a:buClr>
                <a:schemeClr val="bg2">
                  <a:lumMod val="40000"/>
                  <a:lumOff val="60000"/>
                </a:schemeClr>
              </a:buClr>
              <a:buFont typeface="Wingdings" panose="05000000000000000000" pitchFamily="2" charset="2"/>
              <a:buNone/>
              <a:defRPr/>
            </a:pPr>
            <a:endParaRPr lang="en-US" altLang="en-US" sz="2800" dirty="0" smtClean="0"/>
          </a:p>
        </p:txBody>
      </p:sp>
      <p:sp>
        <p:nvSpPr>
          <p:cNvPr id="71684" name="Text Box 4"/>
          <p:cNvSpPr txBox="1">
            <a:spLocks noChangeArrowheads="1"/>
          </p:cNvSpPr>
          <p:nvPr/>
        </p:nvSpPr>
        <p:spPr bwMode="auto">
          <a:xfrm>
            <a:off x="260350" y="4222750"/>
            <a:ext cx="69469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en-US" sz="2000" b="1" dirty="0">
                <a:latin typeface="Arial" panose="020B0604020202020204" pitchFamily="34" charset="0"/>
                <a:cs typeface="Times New Roman" panose="02020603050405020304" pitchFamily="18" charset="0"/>
              </a:rPr>
              <a:t>Grams: 			16g 	</a:t>
            </a:r>
            <a:r>
              <a:rPr lang="en-US" altLang="en-US" sz="2000" b="1" dirty="0">
                <a:solidFill>
                  <a:srgbClr val="FFC000"/>
                </a:solidFill>
                <a:latin typeface="Arial" panose="020B0604020202020204" pitchFamily="34" charset="0"/>
                <a:cs typeface="Times New Roman" panose="02020603050405020304" pitchFamily="18" charset="0"/>
              </a:rPr>
              <a:t>8	4	2g</a:t>
            </a:r>
          </a:p>
          <a:p>
            <a:pPr eaLnBrk="1" hangingPunct="1">
              <a:defRPr/>
            </a:pPr>
            <a:r>
              <a:rPr lang="en-US" altLang="en-US" sz="2000" b="1" dirty="0">
                <a:latin typeface="Arial" panose="020B0604020202020204" pitchFamily="34" charset="0"/>
                <a:cs typeface="Times New Roman" panose="02020603050405020304" pitchFamily="18" charset="0"/>
              </a:rPr>
              <a:t>Half lives	 		  </a:t>
            </a:r>
            <a:r>
              <a:rPr lang="en-US" altLang="en-US" sz="2000" b="1" dirty="0">
                <a:solidFill>
                  <a:srgbClr val="FFC000"/>
                </a:solidFill>
                <a:latin typeface="Arial" panose="020B0604020202020204" pitchFamily="34" charset="0"/>
                <a:cs typeface="Times New Roman" panose="02020603050405020304" pitchFamily="18" charset="0"/>
              </a:rPr>
              <a:t>0	1	2	3</a:t>
            </a:r>
          </a:p>
          <a:p>
            <a:pPr eaLnBrk="1" hangingPunct="1">
              <a:defRPr/>
            </a:pPr>
            <a:r>
              <a:rPr lang="en-US" altLang="en-US" sz="2000" b="1" dirty="0">
                <a:latin typeface="Arial" panose="020B0604020202020204" pitchFamily="34" charset="0"/>
                <a:cs typeface="Times New Roman" panose="02020603050405020304" pitchFamily="18" charset="0"/>
              </a:rPr>
              <a:t>Time elapsed (days)		   </a:t>
            </a:r>
            <a:r>
              <a:rPr lang="en-US" altLang="en-US" sz="2000" b="1" dirty="0">
                <a:solidFill>
                  <a:srgbClr val="FFC000"/>
                </a:solidFill>
                <a:latin typeface="Arial" panose="020B0604020202020204" pitchFamily="34" charset="0"/>
                <a:cs typeface="Times New Roman" panose="02020603050405020304" pitchFamily="18" charset="0"/>
              </a:rPr>
              <a:t>0	8	16	24</a:t>
            </a:r>
          </a:p>
          <a:p>
            <a:pPr eaLnBrk="1" hangingPunct="1">
              <a:defRPr/>
            </a:pPr>
            <a:endParaRPr lang="en-US" altLang="en-US" sz="2000" b="1" dirty="0">
              <a:latin typeface="Arial" panose="020B0604020202020204" pitchFamily="34" charset="0"/>
              <a:cs typeface="+mn-cs"/>
            </a:endParaRPr>
          </a:p>
        </p:txBody>
      </p:sp>
      <p:pic>
        <p:nvPicPr>
          <p:cNvPr id="71687" name="Picture 7" descr="man perplex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0"/>
            <a:ext cx="819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
        <p:nvSpPr>
          <p:cNvPr id="9011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62886066-F738-4669-983B-26E86439234D}" type="slidenum">
              <a:rPr lang="en-US" altLang="en-US" sz="2800" smtClean="0">
                <a:solidFill>
                  <a:srgbClr val="FFFFFF"/>
                </a:solidFill>
                <a:latin typeface="Tahoma" pitchFamily="34" charset="0"/>
              </a:rPr>
              <a:pPr>
                <a:spcBef>
                  <a:spcPct val="0"/>
                </a:spcBef>
                <a:buClrTx/>
                <a:buSzTx/>
                <a:buFontTx/>
                <a:buNone/>
              </a:pPr>
              <a:t>46</a:t>
            </a:fld>
            <a:endParaRPr lang="en-US" altLang="en-US" sz="2800" smtClean="0">
              <a:solidFill>
                <a:srgbClr val="FFFF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1" dur="500"/>
                                        <p:tgtEl>
                                          <p:spTgt spid="7168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71687"/>
                                        </p:tgtEl>
                                        <p:attrNameLst>
                                          <p:attrName>style.visibility</p:attrName>
                                        </p:attrNameLst>
                                      </p:cBhvr>
                                      <p:to>
                                        <p:strVal val="visible"/>
                                      </p:to>
                                    </p:set>
                                    <p:animEffect transition="in" filter="dissolve">
                                      <p:cBhvr>
                                        <p:cTn id="16" dur="500"/>
                                        <p:tgtEl>
                                          <p:spTgt spid="716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1684"/>
                                        </p:tgtEl>
                                        <p:attrNameLst>
                                          <p:attrName>style.visibility</p:attrName>
                                        </p:attrNameLst>
                                      </p:cBhvr>
                                      <p:to>
                                        <p:strVal val="visible"/>
                                      </p:to>
                                    </p:set>
                                    <p:animEffect transition="in" filter="checkerboard(across)">
                                      <p:cBhvr>
                                        <p:cTn id="21"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advAuto="0"/>
      <p:bldP spid="7168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96950"/>
            <a:ext cx="944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5" tIns="45632" rIns="91265" bIns="45632">
            <a:spAutoFit/>
          </a:bodyPr>
          <a:lstStyle>
            <a:lvl1pPr defTabSz="682625">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2625">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2625">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defRPr/>
            </a:pPr>
            <a:r>
              <a:rPr lang="en-US" altLang="en-US" b="1" dirty="0" smtClean="0">
                <a:solidFill>
                  <a:srgbClr val="0070C0"/>
                </a:solidFill>
                <a:latin typeface="Times New Roman" panose="02020603050405020304" pitchFamily="18" charset="0"/>
                <a:cs typeface="+mn-cs"/>
              </a:rPr>
              <a:t>Blue = C</a:t>
            </a:r>
            <a:r>
              <a:rPr lang="en-US" altLang="en-US" b="1" baseline="30000" dirty="0" smtClean="0">
                <a:solidFill>
                  <a:srgbClr val="0070C0"/>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a:t>
            </a:r>
            <a:r>
              <a:rPr lang="en-US" altLang="en-US" b="1" dirty="0" smtClean="0">
                <a:solidFill>
                  <a:srgbClr val="FF0000"/>
                </a:solidFill>
                <a:latin typeface="Times New Roman" panose="02020603050405020304" pitchFamily="18" charset="0"/>
                <a:cs typeface="+mn-cs"/>
              </a:rPr>
              <a:t>Red = N</a:t>
            </a:r>
            <a:r>
              <a:rPr lang="en-US" altLang="en-US" b="1" baseline="30000" dirty="0" smtClean="0">
                <a:solidFill>
                  <a:srgbClr val="FF0000"/>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a:t>
            </a:r>
            <a:r>
              <a:rPr lang="en-US" altLang="en-US" b="1" dirty="0" smtClean="0">
                <a:latin typeface="Times New Roman" panose="02020603050405020304" pitchFamily="18" charset="0"/>
                <a:cs typeface="+mn-cs"/>
              </a:rPr>
              <a:t>C-14 half-life = 5,730 years</a:t>
            </a:r>
          </a:p>
          <a:p>
            <a:pPr eaLnBrk="1" hangingPunct="1">
              <a:spcBef>
                <a:spcPct val="0"/>
              </a:spcBef>
              <a:buFontTx/>
              <a:buNone/>
              <a:defRPr/>
            </a:pPr>
            <a:r>
              <a:rPr lang="en-US" altLang="en-US" b="1" dirty="0" smtClean="0">
                <a:latin typeface="Times New Roman" panose="02020603050405020304" pitchFamily="18" charset="0"/>
                <a:cs typeface="+mn-cs"/>
              </a:rPr>
              <a:t>At the beginning, it is 100% parent element, 100% C-14.</a:t>
            </a:r>
          </a:p>
          <a:p>
            <a:pPr eaLnBrk="1" hangingPunct="1">
              <a:spcBef>
                <a:spcPct val="0"/>
              </a:spcBef>
              <a:buFontTx/>
              <a:buNone/>
              <a:defRPr/>
            </a:pPr>
            <a:r>
              <a:rPr lang="en-US" altLang="en-US" b="1" dirty="0" smtClean="0">
                <a:latin typeface="Times New Roman" panose="02020603050405020304" pitchFamily="18" charset="0"/>
                <a:cs typeface="+mn-cs"/>
              </a:rPr>
              <a:t>How much is there after each half-life?  How many years have passed?</a:t>
            </a:r>
          </a:p>
        </p:txBody>
      </p:sp>
      <p:graphicFrame>
        <p:nvGraphicFramePr>
          <p:cNvPr id="21508" name="Group 4"/>
          <p:cNvGraphicFramePr>
            <a:graphicFrameLocks noGrp="1"/>
          </p:cNvGraphicFramePr>
          <p:nvPr/>
        </p:nvGraphicFramePr>
        <p:xfrm>
          <a:off x="5181600" y="2316163"/>
          <a:ext cx="3657600" cy="4046537"/>
        </p:xfrm>
        <a:graphic>
          <a:graphicData uri="http://schemas.openxmlformats.org/drawingml/2006/table">
            <a:tbl>
              <a:tblPr/>
              <a:tblGrid>
                <a:gridCol w="914400"/>
                <a:gridCol w="914400"/>
                <a:gridCol w="914400"/>
                <a:gridCol w="914400"/>
              </a:tblGrid>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Half</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lives</a:t>
                      </a:r>
                    </a:p>
                  </a:txBody>
                  <a:tcPr marL="373" marR="373" marT="185" marB="1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 C</a:t>
                      </a:r>
                      <a:r>
                        <a:rPr kumimoji="0" lang="en-US" sz="1700" b="1" i="0" u="none" strike="noStrike" cap="none" normalizeH="0" baseline="30000" smtClean="0">
                          <a:ln>
                            <a:noFill/>
                          </a:ln>
                          <a:solidFill>
                            <a:schemeClr val="tx1"/>
                          </a:solidFill>
                          <a:effectLst/>
                          <a:latin typeface="Times New Roman" charset="0"/>
                        </a:rPr>
                        <a:t>14</a:t>
                      </a: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%N</a:t>
                      </a:r>
                      <a:r>
                        <a:rPr kumimoji="0" lang="en-US" sz="1700" b="1" i="0" u="none" strike="noStrike" cap="none" normalizeH="0" baseline="30000" smtClean="0">
                          <a:ln>
                            <a:noFill/>
                          </a:ln>
                          <a:solidFill>
                            <a:schemeClr val="tx1"/>
                          </a:solidFill>
                          <a:effectLst/>
                          <a:latin typeface="Times New Roman" charset="0"/>
                        </a:rPr>
                        <a:t>14</a:t>
                      </a: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Age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In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Years</a:t>
                      </a:r>
                    </a:p>
                  </a:txBody>
                  <a:tcPr marL="373" marR="373" marT="185" marB="1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0</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100%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charset="0"/>
                      </a:endParaRP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Times New Roman" charset="0"/>
                      </a:endParaRP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68" name="Group 64"/>
          <p:cNvGraphicFramePr>
            <a:graphicFrameLocks noGrp="1"/>
          </p:cNvGraphicFramePr>
          <p:nvPr/>
        </p:nvGraphicFramePr>
        <p:xfrm>
          <a:off x="455613" y="2320925"/>
          <a:ext cx="4368800" cy="4165600"/>
        </p:xfrm>
        <a:graphic>
          <a:graphicData uri="http://schemas.openxmlformats.org/drawingml/2006/table">
            <a:tbl>
              <a:tblPr/>
              <a:tblGrid>
                <a:gridCol w="1092200"/>
                <a:gridCol w="1092200"/>
                <a:gridCol w="1092200"/>
                <a:gridCol w="1092200"/>
              </a:tblGrid>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77887" name="Title 1"/>
          <p:cNvSpPr>
            <a:spLocks noGrp="1"/>
          </p:cNvSpPr>
          <p:nvPr>
            <p:ph type="title"/>
          </p:nvPr>
        </p:nvSpPr>
        <p:spPr>
          <a:xfrm>
            <a:off x="455613" y="-14288"/>
            <a:ext cx="8078787" cy="776288"/>
          </a:xfrm>
        </p:spPr>
        <p:txBody>
          <a:bodyPr/>
          <a:lstStyle/>
          <a:p>
            <a:pPr eaLnBrk="1" hangingPunct="1"/>
            <a:r>
              <a:rPr lang="en-US" altLang="en-US" smtClean="0">
                <a:solidFill>
                  <a:schemeClr val="tx1"/>
                </a:solidFill>
              </a:rPr>
              <a:t>Percentages: Initial</a:t>
            </a:r>
          </a:p>
        </p:txBody>
      </p:sp>
      <p:sp>
        <p:nvSpPr>
          <p:cNvPr id="3" name="Footer Placeholder 2"/>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1" name="Group 3"/>
          <p:cNvGraphicFramePr>
            <a:graphicFrameLocks noGrp="1"/>
          </p:cNvGraphicFramePr>
          <p:nvPr/>
        </p:nvGraphicFramePr>
        <p:xfrm>
          <a:off x="5181600" y="1912938"/>
          <a:ext cx="3657600" cy="4046537"/>
        </p:xfrm>
        <a:graphic>
          <a:graphicData uri="http://schemas.openxmlformats.org/drawingml/2006/table">
            <a:tbl>
              <a:tblPr/>
              <a:tblGrid>
                <a:gridCol w="914400"/>
                <a:gridCol w="914400"/>
                <a:gridCol w="914400"/>
                <a:gridCol w="914400"/>
              </a:tblGrid>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Half</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lives</a:t>
                      </a:r>
                    </a:p>
                  </a:txBody>
                  <a:tcPr marL="373" marR="373" marT="185" marB="1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 C</a:t>
                      </a:r>
                      <a:r>
                        <a:rPr kumimoji="0" lang="en-US" sz="1700" b="1" i="0" u="none" strike="noStrike" cap="none" normalizeH="0" baseline="30000" smtClean="0">
                          <a:ln>
                            <a:noFill/>
                          </a:ln>
                          <a:solidFill>
                            <a:schemeClr val="tx1"/>
                          </a:solidFill>
                          <a:effectLst/>
                          <a:latin typeface="Times New Roman" charset="0"/>
                        </a:rPr>
                        <a:t>14</a:t>
                      </a: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%N</a:t>
                      </a:r>
                      <a:r>
                        <a:rPr kumimoji="0" lang="en-US" sz="1700" b="1" i="0" u="none" strike="noStrike" cap="none" normalizeH="0" baseline="30000" smtClean="0">
                          <a:ln>
                            <a:noFill/>
                          </a:ln>
                          <a:solidFill>
                            <a:schemeClr val="tx1"/>
                          </a:solidFill>
                          <a:effectLst/>
                          <a:latin typeface="Times New Roman" charset="0"/>
                        </a:rPr>
                        <a:t>14</a:t>
                      </a: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Age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In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Years</a:t>
                      </a:r>
                    </a:p>
                  </a:txBody>
                  <a:tcPr marL="373" marR="373" marT="185" marB="1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100%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1</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charset="0"/>
                        </a:rPr>
                        <a:t>50%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50%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5,730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charset="0"/>
                      </a:endParaRP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592" name="Group 64"/>
          <p:cNvGraphicFramePr>
            <a:graphicFrameLocks noGrp="1"/>
          </p:cNvGraphicFramePr>
          <p:nvPr/>
        </p:nvGraphicFramePr>
        <p:xfrm>
          <a:off x="406400" y="1741488"/>
          <a:ext cx="4368800" cy="4165600"/>
        </p:xfrm>
        <a:graphic>
          <a:graphicData uri="http://schemas.openxmlformats.org/drawingml/2006/table">
            <a:tbl>
              <a:tblPr/>
              <a:tblGrid>
                <a:gridCol w="1092200"/>
                <a:gridCol w="1092200"/>
                <a:gridCol w="1092200"/>
                <a:gridCol w="1092200"/>
              </a:tblGrid>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7" name="Text Box 2"/>
          <p:cNvSpPr txBox="1">
            <a:spLocks noChangeArrowheads="1"/>
          </p:cNvSpPr>
          <p:nvPr/>
        </p:nvSpPr>
        <p:spPr bwMode="auto">
          <a:xfrm>
            <a:off x="144463" y="1036638"/>
            <a:ext cx="899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5" tIns="45632" rIns="91265" bIns="45632">
            <a:spAutoFit/>
          </a:bodyPr>
          <a:lstStyle>
            <a:lvl1pPr defTabSz="682625">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2625">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2625">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defRPr/>
            </a:pPr>
            <a:r>
              <a:rPr lang="en-US" altLang="en-US" b="1" dirty="0" smtClean="0">
                <a:solidFill>
                  <a:schemeClr val="bg2">
                    <a:lumMod val="60000"/>
                    <a:lumOff val="40000"/>
                  </a:schemeClr>
                </a:solidFill>
                <a:latin typeface="Times New Roman" panose="02020603050405020304" pitchFamily="18" charset="0"/>
                <a:cs typeface="+mn-cs"/>
              </a:rPr>
              <a:t>Blue = C</a:t>
            </a:r>
            <a:r>
              <a:rPr lang="en-US" altLang="en-US" b="1" baseline="30000" dirty="0" smtClean="0">
                <a:solidFill>
                  <a:schemeClr val="bg2">
                    <a:lumMod val="60000"/>
                    <a:lumOff val="40000"/>
                  </a:schemeClr>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a:t>
            </a:r>
            <a:r>
              <a:rPr lang="en-US" altLang="en-US" b="1" dirty="0" smtClean="0">
                <a:solidFill>
                  <a:srgbClr val="FF0000"/>
                </a:solidFill>
                <a:latin typeface="Times New Roman" panose="02020603050405020304" pitchFamily="18" charset="0"/>
                <a:cs typeface="+mn-cs"/>
              </a:rPr>
              <a:t>Red = N</a:t>
            </a:r>
            <a:r>
              <a:rPr lang="en-US" altLang="en-US" b="1" baseline="30000" dirty="0" smtClean="0">
                <a:solidFill>
                  <a:srgbClr val="FF0000"/>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a:t>
            </a:r>
            <a:r>
              <a:rPr lang="en-US" altLang="en-US" b="1" dirty="0" smtClean="0">
                <a:latin typeface="Times New Roman" panose="02020603050405020304" pitchFamily="18" charset="0"/>
                <a:cs typeface="+mn-cs"/>
              </a:rPr>
              <a:t>C-14 half-life = 5,730 years</a:t>
            </a:r>
          </a:p>
        </p:txBody>
      </p:sp>
      <p:sp>
        <p:nvSpPr>
          <p:cNvPr id="78911" name="Title 1"/>
          <p:cNvSpPr txBox="1">
            <a:spLocks/>
          </p:cNvSpPr>
          <p:nvPr/>
        </p:nvSpPr>
        <p:spPr bwMode="auto">
          <a:xfrm>
            <a:off x="455613" y="-14288"/>
            <a:ext cx="80787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defTabSz="911225">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defTabSz="911225">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defTabSz="911225">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defTabSz="911225">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a:spcBef>
                <a:spcPct val="0"/>
              </a:spcBef>
              <a:buClrTx/>
              <a:buSzTx/>
              <a:buFontTx/>
              <a:buNone/>
            </a:pPr>
            <a:r>
              <a:rPr lang="en-US" altLang="en-US" sz="4400"/>
              <a:t>Percentages: 1 Half-Life</a:t>
            </a:r>
          </a:p>
        </p:txBody>
      </p:sp>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5" name="Group 3"/>
          <p:cNvGraphicFramePr>
            <a:graphicFrameLocks noGrp="1"/>
          </p:cNvGraphicFramePr>
          <p:nvPr/>
        </p:nvGraphicFramePr>
        <p:xfrm>
          <a:off x="5181600" y="1741488"/>
          <a:ext cx="3657600" cy="4046537"/>
        </p:xfrm>
        <a:graphic>
          <a:graphicData uri="http://schemas.openxmlformats.org/drawingml/2006/table">
            <a:tbl>
              <a:tblPr/>
              <a:tblGrid>
                <a:gridCol w="914400"/>
                <a:gridCol w="914400"/>
                <a:gridCol w="914400"/>
                <a:gridCol w="914400"/>
              </a:tblGrid>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Half</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lives</a:t>
                      </a:r>
                    </a:p>
                  </a:txBody>
                  <a:tcPr marL="373" marR="373" marT="185" marB="1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 C</a:t>
                      </a:r>
                      <a:r>
                        <a:rPr kumimoji="0" lang="en-US" sz="1700" b="1" i="0" u="none" strike="noStrike" cap="none" normalizeH="0" baseline="30000" smtClean="0">
                          <a:ln>
                            <a:noFill/>
                          </a:ln>
                          <a:solidFill>
                            <a:schemeClr val="tx1"/>
                          </a:solidFill>
                          <a:effectLst/>
                          <a:latin typeface="Times New Roman" charset="0"/>
                        </a:rPr>
                        <a:t>14</a:t>
                      </a: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%N</a:t>
                      </a:r>
                      <a:r>
                        <a:rPr kumimoji="0" lang="en-US" sz="1700" b="1" i="0" u="none" strike="noStrike" cap="none" normalizeH="0" baseline="30000" smtClean="0">
                          <a:ln>
                            <a:noFill/>
                          </a:ln>
                          <a:solidFill>
                            <a:schemeClr val="tx1"/>
                          </a:solidFill>
                          <a:effectLst/>
                          <a:latin typeface="Times New Roman" charset="0"/>
                        </a:rPr>
                        <a:t>14</a:t>
                      </a: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Age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In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Years</a:t>
                      </a:r>
                    </a:p>
                  </a:txBody>
                  <a:tcPr marL="373" marR="373" marT="185" marB="1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100%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1</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50%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50%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5,730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charset="0"/>
                        </a:rPr>
                        <a:t>2</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charset="0"/>
                        </a:rPr>
                        <a:t>25%</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75%</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11,460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616" name="Group 64"/>
          <p:cNvGraphicFramePr>
            <a:graphicFrameLocks noGrp="1"/>
          </p:cNvGraphicFramePr>
          <p:nvPr/>
        </p:nvGraphicFramePr>
        <p:xfrm>
          <a:off x="406400" y="1741488"/>
          <a:ext cx="4368800" cy="4165600"/>
        </p:xfrm>
        <a:graphic>
          <a:graphicData uri="http://schemas.openxmlformats.org/drawingml/2006/table">
            <a:tbl>
              <a:tblPr/>
              <a:tblGrid>
                <a:gridCol w="1092200"/>
                <a:gridCol w="1092200"/>
                <a:gridCol w="1092200"/>
                <a:gridCol w="1092200"/>
              </a:tblGrid>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799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3BAB794E-13AA-4191-95D5-432F9E3EBFF1}" type="slidenum">
              <a:rPr lang="en-US" altLang="en-US" sz="2800" smtClean="0">
                <a:solidFill>
                  <a:srgbClr val="898989"/>
                </a:solidFill>
                <a:latin typeface="Tahoma" pitchFamily="34" charset="0"/>
              </a:rPr>
              <a:pPr>
                <a:spcBef>
                  <a:spcPct val="0"/>
                </a:spcBef>
                <a:buClrTx/>
                <a:buSzTx/>
                <a:buFontTx/>
                <a:buNone/>
              </a:pPr>
              <a:t>49</a:t>
            </a:fld>
            <a:endParaRPr lang="en-US" altLang="en-US" sz="2800" smtClean="0">
              <a:solidFill>
                <a:srgbClr val="898989"/>
              </a:solidFill>
              <a:latin typeface="Tahoma" pitchFamily="34" charset="0"/>
            </a:endParaRPr>
          </a:p>
        </p:txBody>
      </p:sp>
      <p:sp>
        <p:nvSpPr>
          <p:cNvPr id="7" name="Text Box 2"/>
          <p:cNvSpPr txBox="1">
            <a:spLocks noChangeArrowheads="1"/>
          </p:cNvSpPr>
          <p:nvPr/>
        </p:nvSpPr>
        <p:spPr bwMode="auto">
          <a:xfrm>
            <a:off x="144463" y="1036638"/>
            <a:ext cx="899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5" tIns="45632" rIns="91265" bIns="45632">
            <a:spAutoFit/>
          </a:bodyPr>
          <a:lstStyle>
            <a:lvl1pPr defTabSz="682625">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2625">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2625">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defRPr/>
            </a:pPr>
            <a:r>
              <a:rPr lang="en-US" altLang="en-US" b="1" dirty="0" smtClean="0">
                <a:solidFill>
                  <a:schemeClr val="bg2">
                    <a:lumMod val="60000"/>
                    <a:lumOff val="40000"/>
                  </a:schemeClr>
                </a:solidFill>
                <a:latin typeface="Times New Roman" panose="02020603050405020304" pitchFamily="18" charset="0"/>
                <a:cs typeface="+mn-cs"/>
              </a:rPr>
              <a:t>Blue = C</a:t>
            </a:r>
            <a:r>
              <a:rPr lang="en-US" altLang="en-US" b="1" baseline="30000" dirty="0" smtClean="0">
                <a:solidFill>
                  <a:schemeClr val="bg2">
                    <a:lumMod val="60000"/>
                    <a:lumOff val="40000"/>
                  </a:schemeClr>
                </a:solidFill>
                <a:latin typeface="Times New Roman" panose="02020603050405020304" pitchFamily="18" charset="0"/>
                <a:cs typeface="+mn-cs"/>
              </a:rPr>
              <a:t>14</a:t>
            </a:r>
            <a:r>
              <a:rPr lang="en-US" altLang="en-US" b="1" dirty="0" smtClean="0">
                <a:solidFill>
                  <a:schemeClr val="bg2">
                    <a:lumMod val="60000"/>
                    <a:lumOff val="40000"/>
                  </a:schemeClr>
                </a:solidFill>
                <a:latin typeface="Times New Roman" panose="02020603050405020304" pitchFamily="18" charset="0"/>
                <a:cs typeface="+mn-cs"/>
              </a:rPr>
              <a:t>. </a:t>
            </a:r>
            <a:r>
              <a:rPr lang="en-US" altLang="en-US" b="1" dirty="0" smtClean="0">
                <a:solidFill>
                  <a:srgbClr val="FF0000"/>
                </a:solidFill>
                <a:latin typeface="Times New Roman" panose="02020603050405020304" pitchFamily="18" charset="0"/>
                <a:cs typeface="+mn-cs"/>
              </a:rPr>
              <a:t>Red = N</a:t>
            </a:r>
            <a:r>
              <a:rPr lang="en-US" altLang="en-US" b="1" baseline="30000" dirty="0" smtClean="0">
                <a:solidFill>
                  <a:srgbClr val="FF0000"/>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a:t>
            </a:r>
            <a:r>
              <a:rPr lang="en-US" altLang="en-US" b="1" dirty="0" smtClean="0">
                <a:latin typeface="Times New Roman" panose="02020603050405020304" pitchFamily="18" charset="0"/>
                <a:cs typeface="+mn-cs"/>
              </a:rPr>
              <a:t>C-14 half-life = 5,730 years</a:t>
            </a:r>
          </a:p>
        </p:txBody>
      </p:sp>
      <p:sp>
        <p:nvSpPr>
          <p:cNvPr id="79936" name="Title 1"/>
          <p:cNvSpPr txBox="1">
            <a:spLocks/>
          </p:cNvSpPr>
          <p:nvPr/>
        </p:nvSpPr>
        <p:spPr bwMode="auto">
          <a:xfrm>
            <a:off x="455613" y="-14288"/>
            <a:ext cx="80787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defTabSz="911225">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defTabSz="911225">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defTabSz="911225">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defTabSz="911225">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a:spcBef>
                <a:spcPct val="0"/>
              </a:spcBef>
              <a:buClrTx/>
              <a:buSzTx/>
              <a:buFontTx/>
              <a:buNone/>
            </a:pPr>
            <a:r>
              <a:rPr lang="en-US" altLang="en-US" sz="4400"/>
              <a:t>Percentages: 2 Half-Lives</a:t>
            </a:r>
          </a:p>
        </p:txBody>
      </p:sp>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sedimentary%20roc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52" r="2290" b="1698"/>
          <a:stretch>
            <a:fillRect/>
          </a:stretch>
        </p:blipFill>
        <p:spPr>
          <a:xfrm>
            <a:off x="609600" y="76200"/>
            <a:ext cx="8077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ooter Placeholder 2"/>
          <p:cNvSpPr>
            <a:spLocks noGrp="1"/>
          </p:cNvSpPr>
          <p:nvPr>
            <p:ph type="ftr" sz="quarter" idx="11"/>
          </p:nvPr>
        </p:nvSpPr>
        <p:spPr/>
        <p:txBody>
          <a:bodyPr/>
          <a:lstStyle/>
          <a:p>
            <a:pPr>
              <a:defRPr/>
            </a:pPr>
            <a:r>
              <a:rPr lang="en-US" altLang="en-US"/>
              <a:t>Geologic Time &amp; Fossils</a:t>
            </a:r>
          </a:p>
        </p:txBody>
      </p:sp>
      <p:sp>
        <p:nvSpPr>
          <p:cNvPr id="4" name="Slide Number Placeholder 3"/>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DED416B0-D1A6-4A2F-A12E-C2E1B9AD4569}" type="slidenum">
              <a:rPr lang="en-US" altLang="en-US" sz="1200" smtClean="0">
                <a:solidFill>
                  <a:srgbClr val="FFFFFF"/>
                </a:solidFill>
                <a:latin typeface="Tahoma" pitchFamily="34" charset="0"/>
              </a:rPr>
              <a:pPr>
                <a:defRPr/>
              </a:pPr>
              <a:t>5</a:t>
            </a:fld>
            <a:endParaRPr lang="en-US" altLang="en-US" sz="1200" smtClean="0">
              <a:solidFill>
                <a:srgbClr val="FFFFFF"/>
              </a:solidFill>
              <a:latin typeface="Tahoma" pitchFamily="34" charset="0"/>
            </a:endParaRPr>
          </a:p>
        </p:txBody>
      </p:sp>
      <p:sp>
        <p:nvSpPr>
          <p:cNvPr id="9220" name="Text Box 4"/>
          <p:cNvSpPr txBox="1">
            <a:spLocks noChangeArrowheads="1"/>
          </p:cNvSpPr>
          <p:nvPr/>
        </p:nvSpPr>
        <p:spPr bwMode="auto">
          <a:xfrm>
            <a:off x="609600" y="4656138"/>
            <a:ext cx="8077200" cy="17541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50000"/>
              </a:spcBef>
              <a:buFont typeface="Arial" panose="020B0604020202020204" pitchFamily="34" charset="0"/>
              <a:buChar char="•"/>
              <a:defRPr/>
            </a:pPr>
            <a:r>
              <a:rPr lang="en-US" altLang="en-US" sz="2400" dirty="0">
                <a:solidFill>
                  <a:srgbClr val="463416"/>
                </a:solidFill>
                <a:latin typeface="Arial" panose="020B0604020202020204" pitchFamily="34" charset="0"/>
                <a:cs typeface="+mn-cs"/>
              </a:rPr>
              <a:t>Rock layers can be seen on this exposed cliff.  Each layer represents a certain span of time.  </a:t>
            </a:r>
          </a:p>
          <a:p>
            <a:pPr marL="342900" indent="-342900">
              <a:spcBef>
                <a:spcPct val="50000"/>
              </a:spcBef>
              <a:buFont typeface="Arial" panose="020B0604020202020204" pitchFamily="34" charset="0"/>
              <a:buChar char="•"/>
              <a:defRPr/>
            </a:pPr>
            <a:r>
              <a:rPr lang="en-US" altLang="en-US" sz="2400" dirty="0">
                <a:solidFill>
                  <a:srgbClr val="463416"/>
                </a:solidFill>
                <a:latin typeface="Arial" panose="020B0604020202020204" pitchFamily="34" charset="0"/>
                <a:cs typeface="+mn-cs"/>
              </a:rPr>
              <a:t>What techniques can scientists use to estimate the age of the rock?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Group 3"/>
          <p:cNvGraphicFramePr>
            <a:graphicFrameLocks noGrp="1"/>
          </p:cNvGraphicFramePr>
          <p:nvPr/>
        </p:nvGraphicFramePr>
        <p:xfrm>
          <a:off x="5181600" y="1730375"/>
          <a:ext cx="3657600" cy="4046537"/>
        </p:xfrm>
        <a:graphic>
          <a:graphicData uri="http://schemas.openxmlformats.org/drawingml/2006/table">
            <a:tbl>
              <a:tblPr/>
              <a:tblGrid>
                <a:gridCol w="914400"/>
                <a:gridCol w="914400"/>
                <a:gridCol w="914400"/>
                <a:gridCol w="914400"/>
              </a:tblGrid>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Half</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Times New Roman" charset="0"/>
                        </a:rPr>
                        <a:t>lives</a:t>
                      </a:r>
                    </a:p>
                  </a:txBody>
                  <a:tcPr marL="373" marR="373" marT="185" marB="1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 C</a:t>
                      </a:r>
                      <a:r>
                        <a:rPr kumimoji="0" lang="en-US" sz="1700" b="1" i="0" u="none" strike="noStrike" cap="none" normalizeH="0" baseline="30000" smtClean="0">
                          <a:ln>
                            <a:noFill/>
                          </a:ln>
                          <a:solidFill>
                            <a:schemeClr val="tx1"/>
                          </a:solidFill>
                          <a:effectLst/>
                          <a:latin typeface="Times New Roman" charset="0"/>
                        </a:rPr>
                        <a:t>14</a:t>
                      </a: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Times New Roman" charset="0"/>
                        </a:rPr>
                        <a:t>%N</a:t>
                      </a:r>
                      <a:r>
                        <a:rPr kumimoji="0" lang="en-US" sz="1700" b="1" i="0" u="none" strike="noStrike" cap="none" normalizeH="0" baseline="30000" smtClean="0">
                          <a:ln>
                            <a:noFill/>
                          </a:ln>
                          <a:solidFill>
                            <a:schemeClr val="tx1"/>
                          </a:solidFill>
                          <a:effectLst/>
                          <a:latin typeface="Times New Roman" charset="0"/>
                        </a:rPr>
                        <a:t>14</a:t>
                      </a:r>
                      <a:endParaRPr kumimoji="0" lang="en-US" sz="1700" b="1" i="0" u="none" strike="noStrike" cap="none" normalizeH="0" baseline="0" smtClean="0">
                        <a:ln>
                          <a:noFill/>
                        </a:ln>
                        <a:solidFill>
                          <a:schemeClr val="tx1"/>
                        </a:solidFill>
                        <a:effectLst/>
                        <a:latin typeface="Times New Roman" charset="0"/>
                      </a:endParaRPr>
                    </a:p>
                  </a:txBody>
                  <a:tcPr marL="373" marR="373" marT="185" marB="1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Age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In </a:t>
                      </a:r>
                    </a:p>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charset="0"/>
                        </a:rPr>
                        <a:t>Years</a:t>
                      </a:r>
                    </a:p>
                  </a:txBody>
                  <a:tcPr marL="373" marR="373" marT="185" marB="1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100%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1</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50%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charset="0"/>
                        </a:rPr>
                        <a:t>50%</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5,730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461">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2</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25%</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charset="0"/>
                        </a:rPr>
                        <a:t>75%</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11,460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577">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charset="0"/>
                        </a:rPr>
                        <a:t>3</a:t>
                      </a:r>
                    </a:p>
                  </a:txBody>
                  <a:tcPr marL="373" marR="373" marT="185" marB="1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charset="0"/>
                        </a:rPr>
                        <a:t>12.5%</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charset="0"/>
                        </a:rPr>
                        <a:t>87.5%</a:t>
                      </a:r>
                    </a:p>
                  </a:txBody>
                  <a:tcPr marL="373" marR="373" marT="185" marB="1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12763"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Times New Roman" charset="0"/>
                        </a:rPr>
                        <a:t>17,190</a:t>
                      </a:r>
                    </a:p>
                  </a:txBody>
                  <a:tcPr marL="373" marR="373" marT="185" marB="1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640" name="Group 64"/>
          <p:cNvGraphicFramePr>
            <a:graphicFrameLocks noGrp="1"/>
          </p:cNvGraphicFramePr>
          <p:nvPr/>
        </p:nvGraphicFramePr>
        <p:xfrm>
          <a:off x="406400" y="1741488"/>
          <a:ext cx="4368800" cy="4165600"/>
        </p:xfrm>
        <a:graphic>
          <a:graphicData uri="http://schemas.openxmlformats.org/drawingml/2006/table">
            <a:tbl>
              <a:tblPr/>
              <a:tblGrid>
                <a:gridCol w="1092200"/>
                <a:gridCol w="1092200"/>
                <a:gridCol w="1092200"/>
                <a:gridCol w="1092200"/>
              </a:tblGrid>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41400">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512763"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charset="0"/>
                      </a:endParaRPr>
                    </a:p>
                  </a:txBody>
                  <a:tcPr marL="121917" marR="121917" marT="60959" marB="60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809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spcBef>
                <a:spcPct val="0"/>
              </a:spcBef>
              <a:buClrTx/>
              <a:buSzTx/>
              <a:buFontTx/>
              <a:buNone/>
            </a:pPr>
            <a:fld id="{05C6D8EA-C962-422A-88B0-BC3537C378D8}" type="slidenum">
              <a:rPr lang="en-US" altLang="en-US" sz="2800" smtClean="0">
                <a:solidFill>
                  <a:srgbClr val="898989"/>
                </a:solidFill>
                <a:latin typeface="Tahoma" pitchFamily="34" charset="0"/>
              </a:rPr>
              <a:pPr>
                <a:spcBef>
                  <a:spcPct val="0"/>
                </a:spcBef>
                <a:buClrTx/>
                <a:buSzTx/>
                <a:buFontTx/>
                <a:buNone/>
              </a:pPr>
              <a:t>50</a:t>
            </a:fld>
            <a:endParaRPr lang="en-US" altLang="en-US" sz="2800" smtClean="0">
              <a:solidFill>
                <a:srgbClr val="898989"/>
              </a:solidFill>
              <a:latin typeface="Tahoma" pitchFamily="34" charset="0"/>
            </a:endParaRPr>
          </a:p>
        </p:txBody>
      </p:sp>
      <p:sp>
        <p:nvSpPr>
          <p:cNvPr id="7" name="Text Box 2"/>
          <p:cNvSpPr txBox="1">
            <a:spLocks noChangeArrowheads="1"/>
          </p:cNvSpPr>
          <p:nvPr/>
        </p:nvSpPr>
        <p:spPr bwMode="auto">
          <a:xfrm>
            <a:off x="144463" y="1036638"/>
            <a:ext cx="8991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5" tIns="45632" rIns="91265" bIns="45632">
            <a:spAutoFit/>
          </a:bodyPr>
          <a:lstStyle>
            <a:lvl1pPr defTabSz="682625">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2625">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2625">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2625">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2625"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defRPr/>
            </a:pPr>
            <a:r>
              <a:rPr lang="en-US" altLang="en-US" b="1" dirty="0" smtClean="0">
                <a:solidFill>
                  <a:schemeClr val="bg2">
                    <a:lumMod val="60000"/>
                    <a:lumOff val="40000"/>
                  </a:schemeClr>
                </a:solidFill>
                <a:latin typeface="Times New Roman" panose="02020603050405020304" pitchFamily="18" charset="0"/>
                <a:cs typeface="+mn-cs"/>
              </a:rPr>
              <a:t>Blue = C</a:t>
            </a:r>
            <a:r>
              <a:rPr lang="en-US" altLang="en-US" b="1" baseline="30000" dirty="0" smtClean="0">
                <a:solidFill>
                  <a:schemeClr val="bg2">
                    <a:lumMod val="60000"/>
                    <a:lumOff val="40000"/>
                  </a:schemeClr>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a:t>
            </a:r>
            <a:r>
              <a:rPr lang="en-US" altLang="en-US" b="1" dirty="0" smtClean="0">
                <a:solidFill>
                  <a:srgbClr val="FF0000"/>
                </a:solidFill>
                <a:latin typeface="Times New Roman" panose="02020603050405020304" pitchFamily="18" charset="0"/>
                <a:cs typeface="+mn-cs"/>
              </a:rPr>
              <a:t>Red = N</a:t>
            </a:r>
            <a:r>
              <a:rPr lang="en-US" altLang="en-US" b="1" baseline="30000" dirty="0" smtClean="0">
                <a:solidFill>
                  <a:srgbClr val="FF0000"/>
                </a:solidFill>
                <a:latin typeface="Times New Roman" panose="02020603050405020304" pitchFamily="18" charset="0"/>
                <a:cs typeface="+mn-cs"/>
              </a:rPr>
              <a:t>14</a:t>
            </a:r>
            <a:r>
              <a:rPr lang="en-US" altLang="en-US" b="1" dirty="0" smtClean="0">
                <a:solidFill>
                  <a:prstClr val="black"/>
                </a:solidFill>
                <a:latin typeface="Times New Roman" panose="02020603050405020304" pitchFamily="18" charset="0"/>
                <a:cs typeface="+mn-cs"/>
              </a:rPr>
              <a:t>.   C-14 half-life = 5,730 years</a:t>
            </a:r>
          </a:p>
        </p:txBody>
      </p:sp>
      <p:sp>
        <p:nvSpPr>
          <p:cNvPr id="80960" name="Title 1"/>
          <p:cNvSpPr txBox="1">
            <a:spLocks/>
          </p:cNvSpPr>
          <p:nvPr/>
        </p:nvSpPr>
        <p:spPr bwMode="auto">
          <a:xfrm>
            <a:off x="455613" y="-14288"/>
            <a:ext cx="80787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defTabSz="911225">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defTabSz="911225">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defTabSz="911225">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defTabSz="911225">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defTabSz="911225"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a:spcBef>
                <a:spcPct val="0"/>
              </a:spcBef>
              <a:buClrTx/>
              <a:buSzTx/>
              <a:buFontTx/>
              <a:buNone/>
            </a:pPr>
            <a:r>
              <a:rPr lang="en-US" altLang="en-US" sz="4400"/>
              <a:t>Percentages: 3 Half-Lives</a:t>
            </a:r>
          </a:p>
        </p:txBody>
      </p:sp>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pPr eaLnBrk="1" hangingPunct="1">
              <a:defRPr/>
            </a:pPr>
            <a:r>
              <a:rPr lang="en-US" sz="3600" dirty="0" smtClean="0"/>
              <a:t>Mini-Activity </a:t>
            </a:r>
            <a:br>
              <a:rPr lang="en-US" sz="3600" dirty="0" smtClean="0"/>
            </a:br>
            <a:r>
              <a:rPr lang="en-US" sz="3600" dirty="0" smtClean="0"/>
              <a:t>Relative Dating with Footprints</a:t>
            </a:r>
          </a:p>
        </p:txBody>
      </p:sp>
      <p:sp>
        <p:nvSpPr>
          <p:cNvPr id="71683" name="Content Placeholder 2"/>
          <p:cNvSpPr>
            <a:spLocks noGrp="1"/>
          </p:cNvSpPr>
          <p:nvPr>
            <p:ph idx="1"/>
          </p:nvPr>
        </p:nvSpPr>
        <p:spPr/>
        <p:txBody>
          <a:bodyPr/>
          <a:lstStyle/>
          <a:p>
            <a:pPr eaLnBrk="1" hangingPunct="1"/>
            <a:endParaRPr lang="en-US" altLang="en-US" smtClean="0"/>
          </a:p>
        </p:txBody>
      </p:sp>
      <p:sp>
        <p:nvSpPr>
          <p:cNvPr id="8" name="Footer Placeholder 7"/>
          <p:cNvSpPr>
            <a:spLocks noGrp="1"/>
          </p:cNvSpPr>
          <p:nvPr>
            <p:ph type="ftr" sz="quarter" idx="11"/>
          </p:nvPr>
        </p:nvSpPr>
        <p:spPr/>
        <p:txBody>
          <a:bodyPr/>
          <a:lstStyle/>
          <a:p>
            <a:pPr>
              <a:defRPr/>
            </a:pPr>
            <a:r>
              <a:rPr lang="en-US" altLang="en-US"/>
              <a:t>Geologic Time &amp; Fossils</a:t>
            </a:r>
          </a:p>
        </p:txBody>
      </p:sp>
      <p:sp>
        <p:nvSpPr>
          <p:cNvPr id="9" name="Slide Number Placeholder 8"/>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31D595CA-275C-4A47-A125-854E7F4EA9A6}" type="slidenum">
              <a:rPr lang="en-US" altLang="en-US" sz="1200" smtClean="0">
                <a:solidFill>
                  <a:srgbClr val="FFFFFF"/>
                </a:solidFill>
                <a:latin typeface="Tahoma" pitchFamily="34" charset="0"/>
              </a:rPr>
              <a:pPr>
                <a:defRPr/>
              </a:pPr>
              <a:t>51</a:t>
            </a:fld>
            <a:endParaRPr lang="en-US" altLang="en-US" sz="1200" smtClean="0">
              <a:solidFill>
                <a:srgbClr val="FFFFFF"/>
              </a:solidFill>
              <a:latin typeface="Tahoma" pitchFamily="34" charset="0"/>
            </a:endParaRPr>
          </a:p>
        </p:txBody>
      </p:sp>
      <p:grpSp>
        <p:nvGrpSpPr>
          <p:cNvPr id="71684" name="Group 5"/>
          <p:cNvGrpSpPr>
            <a:grpSpLocks/>
          </p:cNvGrpSpPr>
          <p:nvPr/>
        </p:nvGrpSpPr>
        <p:grpSpPr bwMode="auto">
          <a:xfrm>
            <a:off x="781050" y="1208088"/>
            <a:ext cx="7581900" cy="5649912"/>
            <a:chOff x="952500" y="786329"/>
            <a:chExt cx="7239000" cy="5429250"/>
          </a:xfrm>
        </p:grpSpPr>
        <p:pic>
          <p:nvPicPr>
            <p:cNvPr id="716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786329"/>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319" y="5954719"/>
              <a:ext cx="4571362" cy="260860"/>
            </a:xfrm>
            <a:prstGeom prst="rect">
              <a:avLst/>
            </a:prstGeom>
          </p:spPr>
          <p:txBody>
            <a:bodyPr>
              <a:spAutoFit/>
            </a:bodyPr>
            <a:lstStyle/>
            <a:p>
              <a:pPr>
                <a:defRPr/>
              </a:pPr>
              <a:r>
                <a:rPr lang="en-US" sz="1100" dirty="0">
                  <a:solidFill>
                    <a:srgbClr val="463416"/>
                  </a:solidFill>
                  <a:latin typeface="Arial" panose="020B0604020202020204" pitchFamily="34" charset="0"/>
                  <a:cs typeface="+mn-cs"/>
                </a:rPr>
                <a:t>http://www.geologycafe.com/images/relative_dating.jpg</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4450"/>
            <a:ext cx="5559425" cy="603250"/>
          </a:xfrm>
        </p:spPr>
        <p:txBody>
          <a:bodyPr/>
          <a:lstStyle/>
          <a:p>
            <a:pPr eaLnBrk="1" hangingPunct="1">
              <a:defRPr/>
            </a:pPr>
            <a:r>
              <a:rPr lang="en-US" altLang="en-US" sz="3600" dirty="0" smtClean="0"/>
              <a:t>How is Time Divided?</a:t>
            </a:r>
          </a:p>
        </p:txBody>
      </p:sp>
      <p:sp>
        <p:nvSpPr>
          <p:cNvPr id="5123" name="Rectangle 3"/>
          <p:cNvSpPr>
            <a:spLocks noGrp="1" noChangeArrowheads="1"/>
          </p:cNvSpPr>
          <p:nvPr>
            <p:ph type="body" sz="half" idx="1"/>
          </p:nvPr>
        </p:nvSpPr>
        <p:spPr>
          <a:xfrm>
            <a:off x="0" y="457200"/>
            <a:ext cx="5943600" cy="4876800"/>
          </a:xfrm>
        </p:spPr>
        <p:txBody>
          <a:bodyPr/>
          <a:lstStyle/>
          <a:p>
            <a:pPr marL="457200" indent="-457200" eaLnBrk="1" hangingPunct="1">
              <a:buFont typeface="+mj-lt"/>
              <a:buAutoNum type="arabicPeriod"/>
              <a:defRPr/>
            </a:pPr>
            <a:r>
              <a:rPr lang="en-US" altLang="en-US" sz="2400" dirty="0" smtClean="0"/>
              <a:t>Major changes in </a:t>
            </a:r>
            <a:r>
              <a:rPr lang="en-US" altLang="en-US" sz="2400" u="sng" dirty="0" smtClean="0">
                <a:solidFill>
                  <a:srgbClr val="FFCC66"/>
                </a:solidFill>
              </a:rPr>
              <a:t>Earth’s history </a:t>
            </a:r>
            <a:r>
              <a:rPr lang="en-US" altLang="en-US" sz="2400" dirty="0" smtClean="0"/>
              <a:t>mark the boundaries between the time divisions.</a:t>
            </a:r>
          </a:p>
          <a:p>
            <a:pPr marL="457200" indent="-457200" eaLnBrk="1" hangingPunct="1">
              <a:buFont typeface="+mj-lt"/>
              <a:buAutoNum type="arabicPeriod"/>
              <a:defRPr/>
            </a:pPr>
            <a:r>
              <a:rPr lang="en-US" altLang="en-US" sz="2400" dirty="0" smtClean="0"/>
              <a:t>Most </a:t>
            </a:r>
            <a:r>
              <a:rPr lang="en-US" altLang="en-US" sz="2400" u="sng" dirty="0" smtClean="0">
                <a:solidFill>
                  <a:srgbClr val="FFCC66"/>
                </a:solidFill>
              </a:rPr>
              <a:t>eras</a:t>
            </a:r>
            <a:r>
              <a:rPr lang="en-US" altLang="en-US" sz="2400" dirty="0" smtClean="0"/>
              <a:t> were divided because a major organism </a:t>
            </a:r>
            <a:r>
              <a:rPr lang="en-US" altLang="en-US" sz="2400" u="sng" dirty="0" smtClean="0">
                <a:solidFill>
                  <a:srgbClr val="FFCC66"/>
                </a:solidFill>
              </a:rPr>
              <a:t>appeared or went extinct</a:t>
            </a:r>
            <a:r>
              <a:rPr lang="en-US" altLang="en-US" sz="2400" dirty="0" smtClean="0"/>
              <a:t>. Examples:</a:t>
            </a:r>
          </a:p>
          <a:p>
            <a:pPr marL="857250" lvl="1" indent="-457200" eaLnBrk="1" hangingPunct="1">
              <a:defRPr/>
            </a:pPr>
            <a:r>
              <a:rPr lang="en-US" altLang="en-US" sz="2400" dirty="0" smtClean="0"/>
              <a:t>Boundary between Paleozoic &amp; Mesozoic Eras: Many </a:t>
            </a:r>
            <a:r>
              <a:rPr lang="en-US" altLang="en-US" sz="2400" u="sng" dirty="0" smtClean="0">
                <a:solidFill>
                  <a:srgbClr val="FFCC66"/>
                </a:solidFill>
              </a:rPr>
              <a:t>ocean animals become extinct </a:t>
            </a:r>
            <a:r>
              <a:rPr lang="en-US" altLang="en-US" sz="2400" dirty="0" smtClean="0"/>
              <a:t>&amp; </a:t>
            </a:r>
            <a:r>
              <a:rPr lang="en-US" altLang="en-US" sz="2400" u="sng" dirty="0" smtClean="0">
                <a:solidFill>
                  <a:srgbClr val="FFCC66"/>
                </a:solidFill>
              </a:rPr>
              <a:t>dinosaurs appear</a:t>
            </a:r>
          </a:p>
          <a:p>
            <a:pPr marL="857250" lvl="1" indent="-457200" eaLnBrk="1" hangingPunct="1">
              <a:defRPr/>
            </a:pPr>
            <a:r>
              <a:rPr lang="en-US" altLang="en-US" sz="2400" dirty="0"/>
              <a:t>Boundary between </a:t>
            </a:r>
            <a:r>
              <a:rPr lang="en-US" altLang="en-US" sz="2400" dirty="0" smtClean="0"/>
              <a:t>Mesozoic Eras &amp; Cenozoic Eras: </a:t>
            </a:r>
            <a:r>
              <a:rPr lang="en-US" altLang="en-US" sz="2400" u="sng" dirty="0" smtClean="0">
                <a:solidFill>
                  <a:srgbClr val="FFCC66"/>
                </a:solidFill>
              </a:rPr>
              <a:t>Dinosaurs </a:t>
            </a:r>
            <a:r>
              <a:rPr lang="en-US" altLang="en-US" sz="2400" dirty="0" smtClean="0"/>
              <a:t>become extinct &amp; </a:t>
            </a:r>
            <a:r>
              <a:rPr lang="en-US" altLang="en-US" sz="2400" u="sng" dirty="0" smtClean="0">
                <a:solidFill>
                  <a:srgbClr val="FFCC66"/>
                </a:solidFill>
              </a:rPr>
              <a:t>mammals </a:t>
            </a:r>
            <a:r>
              <a:rPr lang="en-US" altLang="en-US" sz="2400" dirty="0" smtClean="0"/>
              <a:t>become abundant</a:t>
            </a:r>
          </a:p>
        </p:txBody>
      </p:sp>
      <p:pic>
        <p:nvPicPr>
          <p:cNvPr id="93188" name="Picture 9" descr="13423_me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5312" t="12740" r="3851"/>
          <a:stretch>
            <a:fillRect/>
          </a:stretch>
        </p:blipFill>
        <p:spPr>
          <a:xfrm>
            <a:off x="6746875" y="4972050"/>
            <a:ext cx="1905000" cy="208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89" name="Picture 12" descr="extinct"/>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775075" y="5221288"/>
            <a:ext cx="2414588" cy="168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0" name="Footer Placeholder 2"/>
          <p:cNvSpPr>
            <a:spLocks noGrp="1"/>
          </p:cNvSpPr>
          <p:nvPr>
            <p:ph type="ftr" sz="quarter" idx="11"/>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smtClean="0"/>
              <a:t>Geologic Time &amp; Fossils</a:t>
            </a:r>
          </a:p>
        </p:txBody>
      </p:sp>
      <p:sp>
        <p:nvSpPr>
          <p:cNvPr id="93191" name="Slide Number Placeholder 3"/>
          <p:cNvSpPr>
            <a:spLocks noGrp="1"/>
          </p:cNvSpPr>
          <p:nvPr>
            <p:ph type="sldNum" sz="quarter" idx="12"/>
          </p:nvPr>
        </p:nvSpPr>
        <p:spPr>
          <a:noFill/>
        </p:spPr>
        <p:txBody>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fld id="{F5E455BF-ECB0-4594-9568-9744D88CD5DB}" type="slidenum">
              <a:rPr lang="en-US" altLang="en-US" sz="1200" smtClean="0"/>
              <a:pPr>
                <a:spcBef>
                  <a:spcPct val="0"/>
                </a:spcBef>
                <a:buClrTx/>
                <a:buSzTx/>
                <a:buFontTx/>
                <a:buNone/>
              </a:pPr>
              <a:t>52</a:t>
            </a:fld>
            <a:endParaRPr lang="en-US" altLang="en-US" sz="1200" smtClean="0"/>
          </a:p>
        </p:txBody>
      </p:sp>
      <p:pic>
        <p:nvPicPr>
          <p:cNvPr id="931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0"/>
            <a:ext cx="3362325"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12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12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1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 calcmode="lin" valueType="num">
                                      <p:cBhvr>
                                        <p:cTn id="16" dur="500" fill="hold"/>
                                        <p:tgtEl>
                                          <p:spTgt spid="512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512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512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512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p:cTn id="25" dur="500" fill="hold"/>
                                        <p:tgtEl>
                                          <p:spTgt spid="512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512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512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512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390525" y="1752600"/>
            <a:ext cx="8229600" cy="1736725"/>
          </a:xfrm>
        </p:spPr>
        <p:txBody>
          <a:bodyPr/>
          <a:lstStyle/>
          <a:p>
            <a:pPr algn="ctr" eaLnBrk="1" hangingPunct="1"/>
            <a:r>
              <a:rPr lang="en-US" altLang="en-US" sz="4000" dirty="0" smtClean="0"/>
              <a:t/>
            </a:r>
            <a:br>
              <a:rPr lang="en-US" altLang="en-US" sz="4000" dirty="0" smtClean="0"/>
            </a:br>
            <a:r>
              <a:rPr lang="en-US" altLang="en-US" sz="4000" dirty="0" smtClean="0"/>
              <a:t>TWO Types of </a:t>
            </a:r>
            <a:br>
              <a:rPr lang="en-US" altLang="en-US" sz="4000" dirty="0" smtClean="0"/>
            </a:br>
            <a:r>
              <a:rPr lang="en-US" altLang="en-US" sz="4000" dirty="0" smtClean="0"/>
              <a:t>Dating of </a:t>
            </a:r>
            <a:br>
              <a:rPr lang="en-US" altLang="en-US" sz="4000" dirty="0" smtClean="0"/>
            </a:br>
            <a:r>
              <a:rPr lang="en-US" altLang="en-US" sz="4000" dirty="0" smtClean="0"/>
              <a:t>Rocks</a:t>
            </a:r>
            <a:br>
              <a:rPr lang="en-US" altLang="en-US" sz="4000" dirty="0" smtClean="0"/>
            </a:br>
            <a:endParaRPr lang="en-US" altLang="en-US" sz="4000" dirty="0" smtClean="0"/>
          </a:p>
        </p:txBody>
      </p:sp>
      <p:sp>
        <p:nvSpPr>
          <p:cNvPr id="8195" name="Rectangle 3"/>
          <p:cNvSpPr>
            <a:spLocks noGrp="1" noChangeArrowheads="1"/>
          </p:cNvSpPr>
          <p:nvPr>
            <p:ph type="subTitle" idx="1"/>
          </p:nvPr>
        </p:nvSpPr>
        <p:spPr>
          <a:xfrm>
            <a:off x="390525" y="3640138"/>
            <a:ext cx="8229600" cy="1752600"/>
          </a:xfrm>
        </p:spPr>
        <p:txBody>
          <a:bodyPr rtlCol="0">
            <a:normAutofit/>
          </a:bodyPr>
          <a:lstStyle/>
          <a:p>
            <a:pPr algn="ctr" defTabSz="457207" eaLnBrk="1" fontAlgn="auto" hangingPunct="1">
              <a:spcAft>
                <a:spcPts val="0"/>
              </a:spcAft>
              <a:buClr>
                <a:schemeClr val="bg2">
                  <a:lumMod val="40000"/>
                  <a:lumOff val="60000"/>
                </a:schemeClr>
              </a:buClr>
              <a:buFont typeface="Wingdings 3" charset="2"/>
              <a:buNone/>
              <a:defRPr/>
            </a:pPr>
            <a:r>
              <a:rPr lang="en-US" altLang="en-US" dirty="0" smtClean="0"/>
              <a:t>Section 21.2 &amp; 21.3</a:t>
            </a:r>
          </a:p>
          <a:p>
            <a:pPr algn="ctr" defTabSz="457207" eaLnBrk="1" fontAlgn="auto" hangingPunct="1">
              <a:spcAft>
                <a:spcPts val="0"/>
              </a:spcAft>
              <a:buClr>
                <a:schemeClr val="bg2">
                  <a:lumMod val="40000"/>
                  <a:lumOff val="60000"/>
                </a:schemeClr>
              </a:buClr>
              <a:buFont typeface="Wingdings 3" charset="2"/>
              <a:buNone/>
              <a:defRPr/>
            </a:pPr>
            <a:r>
              <a:rPr lang="en-US" altLang="en-US" dirty="0" smtClean="0"/>
              <a:t>How scientists study Earth’s history</a:t>
            </a:r>
          </a:p>
        </p:txBody>
      </p:sp>
      <p:sp>
        <p:nvSpPr>
          <p:cNvPr id="3" name="Footer Placeholder 2"/>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extLst>
      <p:ext uri="{BB962C8B-B14F-4D97-AF65-F5344CB8AC3E}">
        <p14:creationId xmlns:p14="http://schemas.microsoft.com/office/powerpoint/2010/main" val="2155052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588962"/>
          </a:xfrm>
        </p:spPr>
        <p:txBody>
          <a:bodyPr/>
          <a:lstStyle/>
          <a:p>
            <a:pPr eaLnBrk="1" hangingPunct="1">
              <a:defRPr/>
            </a:pPr>
            <a:r>
              <a:rPr lang="en-US" dirty="0" smtClean="0"/>
              <a:t>Two Types of Dating</a:t>
            </a:r>
          </a:p>
        </p:txBody>
      </p:sp>
      <p:sp>
        <p:nvSpPr>
          <p:cNvPr id="59395" name="Text Placeholder 2"/>
          <p:cNvSpPr>
            <a:spLocks noGrp="1"/>
          </p:cNvSpPr>
          <p:nvPr>
            <p:ph type="body" sz="half" idx="1"/>
          </p:nvPr>
        </p:nvSpPr>
        <p:spPr>
          <a:xfrm>
            <a:off x="152400" y="1016000"/>
            <a:ext cx="4648200" cy="5387975"/>
          </a:xfrm>
        </p:spPr>
        <p:txBody>
          <a:bodyPr/>
          <a:lstStyle/>
          <a:p>
            <a:pPr marL="514350" indent="-514350" eaLnBrk="1" hangingPunct="1">
              <a:buFontTx/>
              <a:buAutoNum type="arabicPeriod"/>
            </a:pPr>
            <a:r>
              <a:rPr lang="en-US" altLang="en-US" sz="3200" dirty="0" smtClean="0"/>
              <a:t>Absolute Dating determines the </a:t>
            </a:r>
            <a:r>
              <a:rPr lang="en-US" altLang="en-US" sz="3200" u="sng" dirty="0" smtClean="0">
                <a:solidFill>
                  <a:srgbClr val="FFCC66"/>
                </a:solidFill>
              </a:rPr>
              <a:t>actual NUMERICAL</a:t>
            </a:r>
            <a:r>
              <a:rPr lang="en-US" altLang="en-US" sz="3200" dirty="0" smtClean="0"/>
              <a:t> age in </a:t>
            </a:r>
            <a:r>
              <a:rPr lang="en-US" altLang="en-US" sz="3200" u="sng" dirty="0" smtClean="0">
                <a:solidFill>
                  <a:srgbClr val="FFC000"/>
                </a:solidFill>
              </a:rPr>
              <a:t>years</a:t>
            </a:r>
            <a:endParaRPr lang="en-US" altLang="en-US" sz="3200" dirty="0" smtClean="0">
              <a:solidFill>
                <a:srgbClr val="FFC000"/>
              </a:solidFill>
            </a:endParaRPr>
          </a:p>
          <a:p>
            <a:pPr marL="514350" indent="-514350" eaLnBrk="1" hangingPunct="1">
              <a:buFontTx/>
              <a:buAutoNum type="arabicPeriod"/>
            </a:pPr>
            <a:r>
              <a:rPr lang="en-US" altLang="en-US" sz="3200" dirty="0" smtClean="0"/>
              <a:t>Relative Dating simply classifies rocks or fossils as </a:t>
            </a:r>
            <a:r>
              <a:rPr lang="en-US" altLang="en-US" sz="3200" u="sng" dirty="0" smtClean="0">
                <a:solidFill>
                  <a:srgbClr val="FFCC66"/>
                </a:solidFill>
              </a:rPr>
              <a:t>older</a:t>
            </a:r>
            <a:r>
              <a:rPr lang="en-US" altLang="en-US" sz="3200" dirty="0" smtClean="0"/>
              <a:t> or </a:t>
            </a:r>
            <a:r>
              <a:rPr lang="en-US" altLang="en-US" sz="3200" u="sng" dirty="0" smtClean="0"/>
              <a:t> </a:t>
            </a:r>
            <a:r>
              <a:rPr lang="en-US" altLang="en-US" sz="3200" u="sng" dirty="0" smtClean="0">
                <a:solidFill>
                  <a:srgbClr val="FFCC66"/>
                </a:solidFill>
              </a:rPr>
              <a:t>younger</a:t>
            </a:r>
            <a:endParaRPr lang="en-US" altLang="en-US" sz="3200" dirty="0" smtClean="0">
              <a:solidFill>
                <a:srgbClr val="FFCC66"/>
              </a:solidFill>
            </a:endParaRPr>
          </a:p>
          <a:p>
            <a:pPr marL="514350" indent="-514350" eaLnBrk="1" hangingPunct="1">
              <a:buFontTx/>
              <a:buAutoNum type="arabicPeriod"/>
            </a:pPr>
            <a:endParaRPr lang="en-US" altLang="en-US" sz="3200" dirty="0" smtClean="0"/>
          </a:p>
        </p:txBody>
      </p:sp>
      <p:sp>
        <p:nvSpPr>
          <p:cNvPr id="5" name="Footer Placeholder 4"/>
          <p:cNvSpPr>
            <a:spLocks noGrp="1"/>
          </p:cNvSpPr>
          <p:nvPr>
            <p:ph type="ftr" sz="quarter" idx="11"/>
          </p:nvPr>
        </p:nvSpPr>
        <p:spPr/>
        <p:txBody>
          <a:bodyPr/>
          <a:lstStyle/>
          <a:p>
            <a:pPr>
              <a:defRPr/>
            </a:pPr>
            <a:r>
              <a:rPr lang="en-US" altLang="en-US"/>
              <a:t>Geologic Time &amp; Fossils</a:t>
            </a:r>
          </a:p>
        </p:txBody>
      </p:sp>
      <p:sp>
        <p:nvSpPr>
          <p:cNvPr id="7" name="Slide Number Placeholder 6"/>
          <p:cNvSpPr>
            <a:spLocks noGrp="1"/>
          </p:cNvSpPr>
          <p:nvPr>
            <p:ph type="sldNum" sz="quarter" idx="12"/>
          </p:nvPr>
        </p:nvSpPr>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lr>
                <a:schemeClr val="tx2"/>
              </a:buClr>
              <a:defRPr sz="2000">
                <a:solidFill>
                  <a:schemeClr val="tx1"/>
                </a:solidFill>
                <a:latin typeface="Arial" pitchFamily="34" charset="0"/>
              </a:defRPr>
            </a:lvl6pPr>
            <a:lvl7pPr eaLnBrk="0" fontAlgn="base" hangingPunct="0">
              <a:spcBef>
                <a:spcPct val="20000"/>
              </a:spcBef>
              <a:spcAft>
                <a:spcPct val="0"/>
              </a:spcAft>
              <a:buClr>
                <a:schemeClr val="tx2"/>
              </a:buClr>
              <a:defRPr sz="2000">
                <a:solidFill>
                  <a:schemeClr val="tx1"/>
                </a:solidFill>
                <a:latin typeface="Arial" pitchFamily="34" charset="0"/>
              </a:defRPr>
            </a:lvl7pPr>
            <a:lvl8pPr eaLnBrk="0" fontAlgn="base" hangingPunct="0">
              <a:spcBef>
                <a:spcPct val="20000"/>
              </a:spcBef>
              <a:spcAft>
                <a:spcPct val="0"/>
              </a:spcAft>
              <a:buClr>
                <a:schemeClr val="tx2"/>
              </a:buClr>
              <a:defRPr sz="2000">
                <a:solidFill>
                  <a:schemeClr val="tx1"/>
                </a:solidFill>
                <a:latin typeface="Arial" pitchFamily="34" charset="0"/>
              </a:defRPr>
            </a:lvl8pPr>
            <a:lvl9pPr eaLnBrk="0" fontAlgn="base" hangingPunct="0">
              <a:spcBef>
                <a:spcPct val="20000"/>
              </a:spcBef>
              <a:spcAft>
                <a:spcPct val="0"/>
              </a:spcAft>
              <a:buClr>
                <a:schemeClr val="tx2"/>
              </a:buClr>
              <a:defRPr sz="2000">
                <a:solidFill>
                  <a:schemeClr val="tx1"/>
                </a:solidFill>
                <a:latin typeface="Arial" pitchFamily="34" charset="0"/>
              </a:defRPr>
            </a:lvl9pPr>
          </a:lstStyle>
          <a:p>
            <a:pPr>
              <a:defRPr/>
            </a:pPr>
            <a:fld id="{8A9E4CAF-B456-45B4-A5CB-A89C954F0EF8}" type="slidenum">
              <a:rPr lang="en-US" altLang="en-US" sz="1200" smtClean="0">
                <a:solidFill>
                  <a:srgbClr val="FFFFFF"/>
                </a:solidFill>
                <a:latin typeface="Tahoma" pitchFamily="34" charset="0"/>
              </a:rPr>
              <a:pPr>
                <a:defRPr/>
              </a:pPr>
              <a:t>7</a:t>
            </a:fld>
            <a:endParaRPr lang="en-US" altLang="en-US" sz="1200" smtClean="0">
              <a:solidFill>
                <a:srgbClr val="FFFFFF"/>
              </a:solidFill>
              <a:latin typeface="Tahoma" pitchFamily="34" charset="0"/>
            </a:endParaRPr>
          </a:p>
        </p:txBody>
      </p:sp>
      <p:pic>
        <p:nvPicPr>
          <p:cNvPr id="5939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412432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390525" y="1752600"/>
            <a:ext cx="8229600" cy="1736725"/>
          </a:xfrm>
        </p:spPr>
        <p:txBody>
          <a:bodyPr/>
          <a:lstStyle/>
          <a:p>
            <a:pPr algn="ctr" eaLnBrk="1" hangingPunct="1"/>
            <a:r>
              <a:rPr lang="en-US" altLang="en-US" sz="4000" u="sng" smtClean="0"/>
              <a:t>Absolute</a:t>
            </a:r>
            <a:r>
              <a:rPr lang="en-US" altLang="en-US" sz="4000" smtClean="0"/>
              <a:t> -Age Dating of </a:t>
            </a:r>
            <a:br>
              <a:rPr lang="en-US" altLang="en-US" sz="4000" smtClean="0"/>
            </a:br>
            <a:r>
              <a:rPr lang="en-US" altLang="en-US" sz="4000" smtClean="0"/>
              <a:t>Rocks</a:t>
            </a:r>
            <a:br>
              <a:rPr lang="en-US" altLang="en-US" sz="4000" smtClean="0"/>
            </a:br>
            <a:endParaRPr lang="en-US" altLang="en-US" sz="4000" smtClean="0"/>
          </a:p>
        </p:txBody>
      </p:sp>
      <p:sp>
        <p:nvSpPr>
          <p:cNvPr id="8195" name="Rectangle 3"/>
          <p:cNvSpPr>
            <a:spLocks noGrp="1" noChangeArrowheads="1"/>
          </p:cNvSpPr>
          <p:nvPr>
            <p:ph type="subTitle" idx="1"/>
          </p:nvPr>
        </p:nvSpPr>
        <p:spPr>
          <a:xfrm>
            <a:off x="390525" y="3640138"/>
            <a:ext cx="8229600" cy="1752600"/>
          </a:xfrm>
        </p:spPr>
        <p:txBody>
          <a:bodyPr rtlCol="0">
            <a:normAutofit/>
          </a:bodyPr>
          <a:lstStyle/>
          <a:p>
            <a:pPr algn="ctr" defTabSz="457207" eaLnBrk="1" fontAlgn="auto" hangingPunct="1">
              <a:spcAft>
                <a:spcPts val="0"/>
              </a:spcAft>
              <a:buClr>
                <a:schemeClr val="bg2">
                  <a:lumMod val="40000"/>
                  <a:lumOff val="60000"/>
                </a:schemeClr>
              </a:buClr>
              <a:buFont typeface="Wingdings 3" charset="2"/>
              <a:buNone/>
              <a:defRPr/>
            </a:pPr>
            <a:r>
              <a:rPr lang="en-US" altLang="en-US" dirty="0" smtClean="0"/>
              <a:t>Section 21.3</a:t>
            </a:r>
          </a:p>
          <a:p>
            <a:pPr algn="ctr" defTabSz="457207" eaLnBrk="1" fontAlgn="auto" hangingPunct="1">
              <a:spcAft>
                <a:spcPts val="0"/>
              </a:spcAft>
              <a:buClr>
                <a:schemeClr val="bg2">
                  <a:lumMod val="40000"/>
                  <a:lumOff val="60000"/>
                </a:schemeClr>
              </a:buClr>
              <a:buFont typeface="Wingdings 3" charset="2"/>
              <a:buNone/>
              <a:defRPr/>
            </a:pPr>
            <a:r>
              <a:rPr lang="en-US" altLang="en-US" dirty="0" smtClean="0"/>
              <a:t>How scientists study Earth’s history</a:t>
            </a:r>
          </a:p>
        </p:txBody>
      </p:sp>
      <p:sp>
        <p:nvSpPr>
          <p:cNvPr id="3" name="Footer Placeholder 2"/>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0" y="792163"/>
            <a:ext cx="8991600"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Wingdings" panose="05000000000000000000" pitchFamily="2" charset="2"/>
              <a:buChar char="Ø"/>
              <a:tabLst>
                <a:tab pos="228600" algn="l"/>
                <a:tab pos="19431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tabLst>
                <a:tab pos="228600" algn="l"/>
                <a:tab pos="19431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Char char="•"/>
              <a:tabLst>
                <a:tab pos="228600" algn="l"/>
                <a:tab pos="19431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tabLst>
                <a:tab pos="228600" algn="l"/>
                <a:tab pos="19431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Char char="•"/>
              <a:tabLst>
                <a:tab pos="228600" algn="l"/>
                <a:tab pos="19431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Char char="•"/>
              <a:tabLst>
                <a:tab pos="228600" algn="l"/>
                <a:tab pos="19431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Char char="•"/>
              <a:tabLst>
                <a:tab pos="228600" algn="l"/>
                <a:tab pos="19431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Char char="•"/>
              <a:tabLst>
                <a:tab pos="228600" algn="l"/>
                <a:tab pos="19431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Char char="•"/>
              <a:tabLst>
                <a:tab pos="228600" algn="l"/>
                <a:tab pos="1943100" algn="l"/>
              </a:tabLst>
              <a:defRPr sz="2000">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Aft>
                <a:spcPct val="20000"/>
              </a:spcAft>
              <a:buClr>
                <a:srgbClr val="FFFFFF"/>
              </a:buClr>
              <a:buSzTx/>
              <a:buFont typeface="Wingdings" panose="05000000000000000000" pitchFamily="2" charset="2"/>
              <a:buNone/>
              <a:defRPr/>
            </a:pPr>
            <a:r>
              <a:rPr lang="en-US" altLang="en-US" sz="2800" b="1" u="sng" dirty="0" smtClean="0">
                <a:solidFill>
                  <a:srgbClr val="FFFFFF"/>
                </a:solidFill>
                <a:latin typeface="Times New Roman" panose="02020603050405020304" pitchFamily="18" charset="0"/>
              </a:rPr>
              <a:t>Review</a:t>
            </a:r>
            <a:r>
              <a:rPr lang="en-US" altLang="en-US" sz="2800" b="1" dirty="0" smtClean="0">
                <a:solidFill>
                  <a:srgbClr val="FFFFFF"/>
                </a:solidFill>
                <a:latin typeface="Times New Roman" panose="02020603050405020304" pitchFamily="18" charset="0"/>
              </a:rPr>
              <a:t>:  </a:t>
            </a:r>
            <a:r>
              <a:rPr lang="en-US" altLang="en-US" sz="2800" dirty="0" smtClean="0"/>
              <a:t>Absolute Dating determines the </a:t>
            </a:r>
            <a:r>
              <a:rPr lang="en-US" altLang="en-US" sz="2800" u="sng" dirty="0" smtClean="0">
                <a:solidFill>
                  <a:srgbClr val="FFCC66"/>
                </a:solidFill>
              </a:rPr>
              <a:t>actual NUMERICAL</a:t>
            </a:r>
            <a:r>
              <a:rPr lang="en-US" altLang="en-US" sz="2800" dirty="0" smtClean="0"/>
              <a:t> age in </a:t>
            </a:r>
            <a:r>
              <a:rPr lang="en-US" altLang="en-US" sz="2800" u="sng" dirty="0" smtClean="0">
                <a:solidFill>
                  <a:srgbClr val="FFC000"/>
                </a:solidFill>
              </a:rPr>
              <a:t>years</a:t>
            </a:r>
            <a:endParaRPr lang="en-US" altLang="en-US" sz="2800" dirty="0" smtClean="0">
              <a:solidFill>
                <a:srgbClr val="FFC000"/>
              </a:solidFill>
            </a:endParaRPr>
          </a:p>
          <a:p>
            <a:pPr marL="0" indent="0" eaLnBrk="1" hangingPunct="1">
              <a:lnSpc>
                <a:spcPct val="90000"/>
              </a:lnSpc>
              <a:spcAft>
                <a:spcPct val="20000"/>
              </a:spcAft>
              <a:buClr>
                <a:srgbClr val="FFFFFF"/>
              </a:buClr>
              <a:buSzTx/>
              <a:buFont typeface="Wingdings" panose="05000000000000000000" pitchFamily="2" charset="2"/>
              <a:buNone/>
              <a:defRPr/>
            </a:pPr>
            <a:r>
              <a:rPr lang="en-US" altLang="en-US" sz="2800" u="sng" dirty="0" smtClean="0">
                <a:solidFill>
                  <a:srgbClr val="FFFFFF"/>
                </a:solidFill>
                <a:latin typeface="Times New Roman" panose="02020603050405020304" pitchFamily="18" charset="0"/>
              </a:rPr>
              <a:t>Radioactive decay </a:t>
            </a:r>
            <a:r>
              <a:rPr lang="en-US" altLang="en-US" sz="2800" dirty="0" smtClean="0">
                <a:solidFill>
                  <a:srgbClr val="FFFFFF"/>
                </a:solidFill>
                <a:latin typeface="Times New Roman" panose="02020603050405020304" pitchFamily="18" charset="0"/>
              </a:rPr>
              <a:t>of elements is used to determine the absolute age of rocks</a:t>
            </a:r>
          </a:p>
          <a:p>
            <a:pPr marL="971550" lvl="1" indent="-514350" eaLnBrk="1" hangingPunct="1">
              <a:lnSpc>
                <a:spcPct val="90000"/>
              </a:lnSpc>
              <a:spcAft>
                <a:spcPct val="20000"/>
              </a:spcAft>
              <a:buClr>
                <a:srgbClr val="FFFFFF"/>
              </a:buClr>
              <a:buSzTx/>
              <a:buFont typeface="+mj-lt"/>
              <a:buAutoNum type="arabicPeriod"/>
              <a:defRPr/>
            </a:pPr>
            <a:r>
              <a:rPr lang="en-US" altLang="en-US" dirty="0" smtClean="0">
                <a:solidFill>
                  <a:srgbClr val="FFFFFF"/>
                </a:solidFill>
                <a:latin typeface="Times New Roman" panose="02020603050405020304" pitchFamily="18" charset="0"/>
              </a:rPr>
              <a:t>Radioactive elements </a:t>
            </a:r>
            <a:r>
              <a:rPr lang="en-US" altLang="en-US" u="sng" dirty="0" smtClean="0">
                <a:solidFill>
                  <a:srgbClr val="FFC000"/>
                </a:solidFill>
                <a:latin typeface="Times New Roman" panose="02020603050405020304" pitchFamily="18" charset="0"/>
              </a:rPr>
              <a:t>decay</a:t>
            </a:r>
            <a:r>
              <a:rPr lang="en-US" altLang="en-US" dirty="0" smtClean="0">
                <a:solidFill>
                  <a:srgbClr val="FFFFFF"/>
                </a:solidFill>
                <a:latin typeface="Times New Roman" panose="02020603050405020304" pitchFamily="18" charset="0"/>
              </a:rPr>
              <a:t> into a </a:t>
            </a:r>
            <a:r>
              <a:rPr lang="en-US" altLang="en-US" u="sng" dirty="0" smtClean="0">
                <a:solidFill>
                  <a:srgbClr val="FFC000"/>
                </a:solidFill>
                <a:latin typeface="Times New Roman" panose="02020603050405020304" pitchFamily="18" charset="0"/>
              </a:rPr>
              <a:t>new </a:t>
            </a:r>
            <a:r>
              <a:rPr lang="en-US" altLang="en-US" dirty="0" smtClean="0">
                <a:solidFill>
                  <a:srgbClr val="FFFFFF"/>
                </a:solidFill>
                <a:latin typeface="Times New Roman" panose="02020603050405020304" pitchFamily="18" charset="0"/>
              </a:rPr>
              <a:t>element</a:t>
            </a:r>
          </a:p>
          <a:p>
            <a:pPr marL="1371600" lvl="2" indent="-514350" eaLnBrk="1" hangingPunct="1">
              <a:lnSpc>
                <a:spcPct val="90000"/>
              </a:lnSpc>
              <a:spcAft>
                <a:spcPct val="20000"/>
              </a:spcAft>
              <a:buClr>
                <a:srgbClr val="FFFFFF"/>
              </a:buClr>
              <a:buFont typeface="Wingdings" panose="05000000000000000000" pitchFamily="2" charset="2"/>
              <a:buChar char="§"/>
              <a:defRPr/>
            </a:pPr>
            <a:r>
              <a:rPr lang="en-US" altLang="en-US" sz="2800" dirty="0" smtClean="0">
                <a:solidFill>
                  <a:srgbClr val="FFFFFF"/>
                </a:solidFill>
                <a:latin typeface="Times New Roman" panose="02020603050405020304" pitchFamily="18" charset="0"/>
              </a:rPr>
              <a:t>Example:</a:t>
            </a:r>
            <a:r>
              <a:rPr lang="en-US" altLang="en-US" sz="2800" u="sng" dirty="0" smtClean="0">
                <a:solidFill>
                  <a:srgbClr val="FFC000"/>
                </a:solidFill>
                <a:latin typeface="Times New Roman" panose="02020603050405020304" pitchFamily="18" charset="0"/>
              </a:rPr>
              <a:t> Carbon </a:t>
            </a:r>
            <a:r>
              <a:rPr lang="en-US" altLang="en-US" sz="2800" dirty="0" smtClean="0">
                <a:solidFill>
                  <a:srgbClr val="FFFFFF"/>
                </a:solidFill>
                <a:latin typeface="Times New Roman" panose="02020603050405020304" pitchFamily="18" charset="0"/>
              </a:rPr>
              <a:t>changes into </a:t>
            </a:r>
            <a:r>
              <a:rPr lang="en-US" altLang="en-US" sz="2800" u="sng" dirty="0" smtClean="0">
                <a:solidFill>
                  <a:srgbClr val="FFC000"/>
                </a:solidFill>
                <a:latin typeface="Times New Roman" panose="02020603050405020304" pitchFamily="18" charset="0"/>
              </a:rPr>
              <a:t>nitrogen</a:t>
            </a:r>
          </a:p>
          <a:p>
            <a:pPr eaLnBrk="1" hangingPunct="1">
              <a:lnSpc>
                <a:spcPct val="90000"/>
              </a:lnSpc>
              <a:spcAft>
                <a:spcPct val="20000"/>
              </a:spcAft>
              <a:buClr>
                <a:srgbClr val="FFFFFF"/>
              </a:buClr>
              <a:buSzTx/>
              <a:buFontTx/>
              <a:buChar char="•"/>
              <a:defRPr/>
            </a:pPr>
            <a:endParaRPr lang="en-US" altLang="en-US" sz="2800" dirty="0" smtClean="0">
              <a:solidFill>
                <a:srgbClr val="FFFFFF"/>
              </a:solidFill>
              <a:latin typeface="Times New Roman" panose="02020603050405020304" pitchFamily="18" charset="0"/>
            </a:endParaRPr>
          </a:p>
        </p:txBody>
      </p:sp>
      <p:sp>
        <p:nvSpPr>
          <p:cNvPr id="73731" name="Text Box 14"/>
          <p:cNvSpPr txBox="1">
            <a:spLocks noChangeArrowheads="1"/>
          </p:cNvSpPr>
          <p:nvPr/>
        </p:nvSpPr>
        <p:spPr bwMode="auto">
          <a:xfrm>
            <a:off x="1066800" y="30163"/>
            <a:ext cx="7162800" cy="762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itchFamily="18" charset="2"/>
              <a:buChar char=""/>
              <a:defRPr sz="2000">
                <a:solidFill>
                  <a:schemeClr val="tx1"/>
                </a:solidFill>
                <a:latin typeface="Century Gothic" pitchFamily="34" charset="0"/>
              </a:defRPr>
            </a:lvl1pPr>
            <a:lvl2pPr marL="742950" indent="-285750">
              <a:spcBef>
                <a:spcPts val="1000"/>
              </a:spcBef>
              <a:buClr>
                <a:srgbClr val="8AD0D6"/>
              </a:buClr>
              <a:buSzPct val="80000"/>
              <a:buFont typeface="Wingdings 3" pitchFamily="18" charset="2"/>
              <a:buChar char=""/>
              <a:defRPr>
                <a:solidFill>
                  <a:schemeClr val="tx1"/>
                </a:solidFill>
                <a:latin typeface="Century Gothic" pitchFamily="34" charset="0"/>
              </a:defRPr>
            </a:lvl2pPr>
            <a:lvl3pPr marL="1143000" indent="-228600">
              <a:spcBef>
                <a:spcPts val="1000"/>
              </a:spcBef>
              <a:buClr>
                <a:srgbClr val="8AD0D6"/>
              </a:buClr>
              <a:buSzPct val="80000"/>
              <a:buFont typeface="Wingdings 3" pitchFamily="18" charset="2"/>
              <a:buChar char=""/>
              <a:defRPr sz="1600">
                <a:solidFill>
                  <a:schemeClr val="tx1"/>
                </a:solidFill>
                <a:latin typeface="Century Gothic" pitchFamily="34" charset="0"/>
              </a:defRPr>
            </a:lvl3pPr>
            <a:lvl4pPr marL="16002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4pPr>
            <a:lvl5pPr marL="2057400" indent="-228600">
              <a:spcBef>
                <a:spcPts val="1000"/>
              </a:spcBef>
              <a:buClr>
                <a:srgbClr val="8AD0D6"/>
              </a:buClr>
              <a:buSzPct val="80000"/>
              <a:buFont typeface="Wingdings 3" pitchFamily="18" charset="2"/>
              <a:buChar char=""/>
              <a:defRPr sz="1400">
                <a:solidFill>
                  <a:schemeClr val="tx1"/>
                </a:solidFill>
                <a:latin typeface="Century Gothic" pitchFamily="34" charset="0"/>
              </a:defRPr>
            </a:lvl5pPr>
            <a:lvl6pPr marL="25146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6pPr>
            <a:lvl7pPr marL="29718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7pPr>
            <a:lvl8pPr marL="34290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8pPr>
            <a:lvl9pPr marL="3886200" indent="-228600" eaLnBrk="0" fontAlgn="base" hangingPunct="0">
              <a:spcBef>
                <a:spcPts val="1000"/>
              </a:spcBef>
              <a:spcAft>
                <a:spcPct val="0"/>
              </a:spcAft>
              <a:buClr>
                <a:srgbClr val="8AD0D6"/>
              </a:buClr>
              <a:buSzPct val="80000"/>
              <a:buFont typeface="Wingdings 3" pitchFamily="18" charset="2"/>
              <a:buChar char=""/>
              <a:defRPr sz="1400">
                <a:solidFill>
                  <a:schemeClr val="tx1"/>
                </a:solidFill>
                <a:latin typeface="Century Gothic" pitchFamily="34" charset="0"/>
              </a:defRPr>
            </a:lvl9pPr>
          </a:lstStyle>
          <a:p>
            <a:pPr algn="ctr" eaLnBrk="1" hangingPunct="1">
              <a:spcBef>
                <a:spcPct val="0"/>
              </a:spcBef>
              <a:buClrTx/>
              <a:buSzTx/>
              <a:buFontTx/>
              <a:buNone/>
            </a:pPr>
            <a:r>
              <a:rPr lang="en-US" altLang="en-US" sz="4400">
                <a:solidFill>
                  <a:srgbClr val="FFFFFF"/>
                </a:solidFill>
                <a:latin typeface="Arial" pitchFamily="34" charset="0"/>
              </a:rPr>
              <a:t>Radioactive Decay</a:t>
            </a:r>
          </a:p>
        </p:txBody>
      </p:sp>
      <p:pic>
        <p:nvPicPr>
          <p:cNvPr id="73732" name="Picture 2" descr="http://www.toywonders.com/new_arrivals/images/radiometric-d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5908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2" descr="http://www.nccs.gov/wp-content/uploads/2009/10/C14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3949700"/>
            <a:ext cx="42545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rot="5400000">
            <a:off x="6233335" y="3263371"/>
            <a:ext cx="3859795" cy="228660"/>
          </a:xfrm>
        </p:spPr>
        <p:txBody>
          <a:bodyPr/>
          <a:lstStyle/>
          <a:p>
            <a:pPr>
              <a:defRPr/>
            </a:pPr>
            <a:r>
              <a:rPr lang="en-US" altLang="en-US"/>
              <a:t>Geologic Time &amp; Fossils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ox(out)">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660">
                                            <p:txEl>
                                              <p:pRg st="0" end="0"/>
                                            </p:txEl>
                                          </p:spTgt>
                                        </p:tgtEl>
                                        <p:attrNameLst>
                                          <p:attrName>style.visibility</p:attrName>
                                        </p:attrNameLst>
                                      </p:cBhvr>
                                      <p:to>
                                        <p:strVal val="visible"/>
                                      </p:to>
                                    </p:set>
                                    <p:anim calcmode="lin" valueType="num">
                                      <p:cBhvr additive="base">
                                        <p:cTn id="12" dur="500" fill="hold"/>
                                        <p:tgtEl>
                                          <p:spTgt spid="7066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0660">
                                            <p:txEl>
                                              <p:pRg st="1" end="1"/>
                                            </p:txEl>
                                          </p:spTgt>
                                        </p:tgtEl>
                                        <p:attrNameLst>
                                          <p:attrName>style.visibility</p:attrName>
                                        </p:attrNameLst>
                                      </p:cBhvr>
                                      <p:to>
                                        <p:strVal val="visible"/>
                                      </p:to>
                                    </p:set>
                                    <p:anim calcmode="lin" valueType="num">
                                      <p:cBhvr additive="base">
                                        <p:cTn id="18" dur="500" fill="hold"/>
                                        <p:tgtEl>
                                          <p:spTgt spid="706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06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0660">
                                            <p:txEl>
                                              <p:pRg st="2" end="2"/>
                                            </p:txEl>
                                          </p:spTgt>
                                        </p:tgtEl>
                                        <p:attrNameLst>
                                          <p:attrName>style.visibility</p:attrName>
                                        </p:attrNameLst>
                                      </p:cBhvr>
                                      <p:to>
                                        <p:strVal val="visible"/>
                                      </p:to>
                                    </p:set>
                                    <p:anim calcmode="lin" valueType="num">
                                      <p:cBhvr additive="base">
                                        <p:cTn id="24" dur="500" fill="hold"/>
                                        <p:tgtEl>
                                          <p:spTgt spid="706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06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0660">
                                            <p:txEl>
                                              <p:pRg st="3" end="3"/>
                                            </p:txEl>
                                          </p:spTgt>
                                        </p:tgtEl>
                                        <p:attrNameLst>
                                          <p:attrName>style.visibility</p:attrName>
                                        </p:attrNameLst>
                                      </p:cBhvr>
                                      <p:to>
                                        <p:strVal val="visible"/>
                                      </p:to>
                                    </p:set>
                                    <p:anim calcmode="lin" valueType="num">
                                      <p:cBhvr additive="base">
                                        <p:cTn id="30" dur="500" fill="hold"/>
                                        <p:tgtEl>
                                          <p:spTgt spid="706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06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4.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Balance</Template>
  <TotalTime>2999</TotalTime>
  <Words>2253</Words>
  <Application>Microsoft Office PowerPoint</Application>
  <PresentationFormat>On-screen Show (4:3)</PresentationFormat>
  <Paragraphs>519</Paragraphs>
  <Slides>52</Slides>
  <Notes>15</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Balance</vt:lpstr>
      <vt:lpstr>Textured</vt:lpstr>
      <vt:lpstr>Ion</vt:lpstr>
      <vt:lpstr>Mountain Top</vt:lpstr>
      <vt:lpstr>Geologic Time:  Fossils &amp; the Rock Record</vt:lpstr>
      <vt:lpstr>Objectives: Geologic Time Scale</vt:lpstr>
      <vt:lpstr>Objectives: Fossils</vt:lpstr>
      <vt:lpstr>Objectives: Dating of Rocks </vt:lpstr>
      <vt:lpstr>PowerPoint Presentation</vt:lpstr>
      <vt:lpstr> TWO Types of  Dating of  Rocks </vt:lpstr>
      <vt:lpstr>Two Types of Dating</vt:lpstr>
      <vt:lpstr>Absolute -Age Dating of  Rocks </vt:lpstr>
      <vt:lpstr>PowerPoint Presentation</vt:lpstr>
      <vt:lpstr>PowerPoint Presentation</vt:lpstr>
      <vt:lpstr>Your Turn: Half-Life Determination from Graph</vt:lpstr>
      <vt:lpstr>PowerPoint Presentation</vt:lpstr>
      <vt:lpstr>Review of Computer Simulations What Radioactive Elements can be used for Dating?</vt:lpstr>
      <vt:lpstr>Radiometric Dating of Fossils</vt:lpstr>
      <vt:lpstr>Carbon Dating</vt:lpstr>
      <vt:lpstr>PowerPoint Presentation</vt:lpstr>
      <vt:lpstr>Uranium-238 Calculations </vt:lpstr>
      <vt:lpstr>Uranium-238 Calculations </vt:lpstr>
      <vt:lpstr>Relative-Age Dating of Rocks </vt:lpstr>
      <vt:lpstr>Ways to Determine Relative Age</vt:lpstr>
      <vt:lpstr>Ways to Determine Relative Age</vt:lpstr>
      <vt:lpstr>3.  Exceptions to Law of Superposition</vt:lpstr>
      <vt:lpstr>Faults cause layers to shift up or down</vt:lpstr>
      <vt:lpstr>PowerPoint Presentation</vt:lpstr>
      <vt:lpstr>PowerPoint Presentation</vt:lpstr>
      <vt:lpstr>4.  Distinctive Sediment Layers</vt:lpstr>
      <vt:lpstr>Distinctive Sediment Layers Continued</vt:lpstr>
      <vt:lpstr>Iridium – Evidence of Asteroid Yucatan</vt:lpstr>
      <vt:lpstr>Measuring Time</vt:lpstr>
      <vt:lpstr>What Units of Time are Used to Measure Earth’s History??</vt:lpstr>
      <vt:lpstr>What Units of Time are Used to Measure Earth’s History??</vt:lpstr>
      <vt:lpstr>Precambrian Time</vt:lpstr>
      <vt:lpstr>Cambrian Explosion – Beginning of Paleozoic Era</vt:lpstr>
      <vt:lpstr>Beginning of Mesozoic Era</vt:lpstr>
      <vt:lpstr>End of Mesozoic Era</vt:lpstr>
      <vt:lpstr>Cenozoic Era</vt:lpstr>
      <vt:lpstr>Why do we switch eras? </vt:lpstr>
      <vt:lpstr>Class Discussion:  What are the Actual Reasons There Are Era Switches?</vt:lpstr>
      <vt:lpstr>How Are Smaller Periods &amp; Epochs Divided?</vt:lpstr>
      <vt:lpstr>Remains of Organisms in Rock Record Section 21.4 </vt:lpstr>
      <vt:lpstr>Remains of Organisms in Rock Record Section 21.4 </vt:lpstr>
      <vt:lpstr>Index Fossils</vt:lpstr>
      <vt:lpstr>Trace Fossils</vt:lpstr>
      <vt:lpstr>Who’s On First Layers</vt:lpstr>
      <vt:lpstr>Half-Life Problem #1</vt:lpstr>
      <vt:lpstr>Half-Life Problem #2:</vt:lpstr>
      <vt:lpstr>Percentages: Initial</vt:lpstr>
      <vt:lpstr>PowerPoint Presentation</vt:lpstr>
      <vt:lpstr>PowerPoint Presentation</vt:lpstr>
      <vt:lpstr>PowerPoint Presentation</vt:lpstr>
      <vt:lpstr>Mini-Activity  Relative Dating with Footprints</vt:lpstr>
      <vt:lpstr>How is Time Divided?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Geologic Time Scale</dc:title>
  <dc:creator>Sue Kvach</dc:creator>
  <cp:lastModifiedBy>Administrator</cp:lastModifiedBy>
  <cp:revision>141</cp:revision>
  <cp:lastPrinted>2017-10-26T01:12:27Z</cp:lastPrinted>
  <dcterms:created xsi:type="dcterms:W3CDTF">2007-09-20T16:03:45Z</dcterms:created>
  <dcterms:modified xsi:type="dcterms:W3CDTF">2017-10-26T13:57:03Z</dcterms:modified>
</cp:coreProperties>
</file>